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IBM Plex Sans" charset="1" panose="020B0503050203000203"/>
      <p:regular r:id="rId10"/>
    </p:embeddedFont>
    <p:embeddedFont>
      <p:font typeface="IBM Plex Sans Bold" charset="1" panose="020B0803050203000203"/>
      <p:regular r:id="rId11"/>
    </p:embeddedFont>
    <p:embeddedFont>
      <p:font typeface="IBM Plex Sans Italics" charset="1" panose="020B0503050203000203"/>
      <p:regular r:id="rId12"/>
    </p:embeddedFont>
    <p:embeddedFont>
      <p:font typeface="IBM Plex Sans Bold Italics" charset="1" panose="020B0803050203000203"/>
      <p:regular r:id="rId13"/>
    </p:embeddedFont>
    <p:embeddedFont>
      <p:font typeface="IBM Plex Sans Thin" charset="1" panose="020B0203050203000203"/>
      <p:regular r:id="rId14"/>
    </p:embeddedFont>
    <p:embeddedFont>
      <p:font typeface="IBM Plex Sans Thin Italics" charset="1" panose="020B0203050203000203"/>
      <p:regular r:id="rId15"/>
    </p:embeddedFont>
    <p:embeddedFont>
      <p:font typeface="IBM Plex Sans Medium" charset="1" panose="020B0603050203000203"/>
      <p:regular r:id="rId16"/>
    </p:embeddedFont>
    <p:embeddedFont>
      <p:font typeface="IBM Plex Sans Medium Italics" charset="1" panose="020B0603050203000203"/>
      <p:regular r:id="rId17"/>
    </p:embeddedFont>
    <p:embeddedFont>
      <p:font typeface="Be Vietnam" charset="1" panose="00000500000000000000"/>
      <p:regular r:id="rId18"/>
    </p:embeddedFont>
    <p:embeddedFont>
      <p:font typeface="Be Vietnam Italics" charset="1" panose="00000500000000000000"/>
      <p:regular r:id="rId19"/>
    </p:embeddedFont>
    <p:embeddedFont>
      <p:font typeface="Be Vietnam Thin" charset="1" panose="00000200000000000000"/>
      <p:regular r:id="rId20"/>
    </p:embeddedFont>
    <p:embeddedFont>
      <p:font typeface="Be Vietnam Thin Italics" charset="1" panose="00000300000000000000"/>
      <p:regular r:id="rId21"/>
    </p:embeddedFont>
    <p:embeddedFont>
      <p:font typeface="Be Vietnam Medium" charset="1" panose="00000600000000000000"/>
      <p:regular r:id="rId22"/>
    </p:embeddedFont>
    <p:embeddedFont>
      <p:font typeface="Be Vietnam Medium Italics" charset="1" panose="00000600000000000000"/>
      <p:regular r:id="rId23"/>
    </p:embeddedFont>
    <p:embeddedFont>
      <p:font typeface="Be Vietnam Ultra-Bold" charset="1" panose="00000900000000000000"/>
      <p:regular r:id="rId24"/>
    </p:embeddedFont>
    <p:embeddedFont>
      <p:font typeface="Be Vietnam Ultra-Bold Italics" charset="1" panose="000009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1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2977880">
            <a:off x="4599413" y="2040095"/>
            <a:ext cx="16198320" cy="5860847"/>
          </a:xfrm>
          <a:custGeom>
            <a:avLst/>
            <a:gdLst/>
            <a:ahLst/>
            <a:cxnLst/>
            <a:rect r="r" b="b" t="t" l="l"/>
            <a:pathLst>
              <a:path h="5860847" w="16198320">
                <a:moveTo>
                  <a:pt x="0" y="0"/>
                </a:moveTo>
                <a:lnTo>
                  <a:pt x="16198320" y="0"/>
                </a:lnTo>
                <a:lnTo>
                  <a:pt x="16198320" y="5860847"/>
                </a:lnTo>
                <a:lnTo>
                  <a:pt x="0" y="5860847"/>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57680" y="2081515"/>
            <a:ext cx="7121387" cy="3969494"/>
          </a:xfrm>
          <a:prstGeom prst="rect">
            <a:avLst/>
          </a:prstGeom>
        </p:spPr>
        <p:txBody>
          <a:bodyPr anchor="t" rtlCol="false" tIns="0" lIns="0" bIns="0" rIns="0">
            <a:spAutoFit/>
          </a:bodyPr>
          <a:lstStyle/>
          <a:p>
            <a:pPr algn="just">
              <a:lnSpc>
                <a:spcPts val="10335"/>
              </a:lnSpc>
            </a:pPr>
            <a:r>
              <a:rPr lang="en-US" sz="10034">
                <a:solidFill>
                  <a:srgbClr val="F8F8F8"/>
                </a:solidFill>
                <a:latin typeface="Be Vietnam"/>
              </a:rPr>
              <a:t>RoBERTa FOR</a:t>
            </a:r>
          </a:p>
          <a:p>
            <a:pPr algn="just">
              <a:lnSpc>
                <a:spcPts val="10335"/>
              </a:lnSpc>
            </a:pPr>
            <a:r>
              <a:rPr lang="en-US" sz="10034">
                <a:solidFill>
                  <a:srgbClr val="F8F8F8"/>
                </a:solidFill>
                <a:latin typeface="Be Vietnam"/>
              </a:rPr>
              <a:t>FAKE NEWS</a:t>
            </a:r>
          </a:p>
        </p:txBody>
      </p:sp>
      <p:grpSp>
        <p:nvGrpSpPr>
          <p:cNvPr name="Group 5" id="5"/>
          <p:cNvGrpSpPr/>
          <p:nvPr/>
        </p:nvGrpSpPr>
        <p:grpSpPr>
          <a:xfrm rot="0">
            <a:off x="1028700" y="8057152"/>
            <a:ext cx="5268571" cy="1201148"/>
            <a:chOff x="0" y="0"/>
            <a:chExt cx="7024761" cy="1601531"/>
          </a:xfrm>
        </p:grpSpPr>
        <p:sp>
          <p:nvSpPr>
            <p:cNvPr name="TextBox 6" id="6"/>
            <p:cNvSpPr txBox="true"/>
            <p:nvPr/>
          </p:nvSpPr>
          <p:spPr>
            <a:xfrm rot="0">
              <a:off x="0" y="-19050"/>
              <a:ext cx="7024761" cy="464397"/>
            </a:xfrm>
            <a:prstGeom prst="rect">
              <a:avLst/>
            </a:prstGeom>
          </p:spPr>
          <p:txBody>
            <a:bodyPr anchor="t" rtlCol="false" tIns="0" lIns="0" bIns="0" rIns="0">
              <a:spAutoFit/>
            </a:bodyPr>
            <a:lstStyle/>
            <a:p>
              <a:pPr algn="just" marL="0" indent="0" lvl="0">
                <a:lnSpc>
                  <a:spcPts val="2859"/>
                </a:lnSpc>
                <a:spcBef>
                  <a:spcPct val="0"/>
                </a:spcBef>
              </a:pPr>
              <a:r>
                <a:rPr lang="en-US" sz="2199" spc="191">
                  <a:solidFill>
                    <a:srgbClr val="F8F8F8"/>
                  </a:solidFill>
                  <a:latin typeface="Be Vietnam Ultra-Bold"/>
                </a:rPr>
                <a:t>PRESENTAN:</a:t>
              </a:r>
            </a:p>
          </p:txBody>
        </p:sp>
        <p:sp>
          <p:nvSpPr>
            <p:cNvPr name="TextBox 7" id="7"/>
            <p:cNvSpPr txBox="true"/>
            <p:nvPr/>
          </p:nvSpPr>
          <p:spPr>
            <a:xfrm rot="0">
              <a:off x="0" y="517586"/>
              <a:ext cx="7024761" cy="1083945"/>
            </a:xfrm>
            <a:prstGeom prst="rect">
              <a:avLst/>
            </a:prstGeom>
          </p:spPr>
          <p:txBody>
            <a:bodyPr anchor="t" rtlCol="false" tIns="0" lIns="0" bIns="0" rIns="0">
              <a:spAutoFit/>
            </a:bodyPr>
            <a:lstStyle/>
            <a:p>
              <a:pPr algn="just">
                <a:lnSpc>
                  <a:spcPts val="3359"/>
                </a:lnSpc>
              </a:pPr>
              <a:r>
                <a:rPr lang="en-US" sz="2400">
                  <a:solidFill>
                    <a:srgbClr val="F8F8F8"/>
                  </a:solidFill>
                  <a:latin typeface="IBM Plex Sans"/>
                </a:rPr>
                <a:t>Arancibia Sedano Joselin Gianella</a:t>
              </a:r>
            </a:p>
            <a:p>
              <a:pPr algn="just">
                <a:lnSpc>
                  <a:spcPts val="3359"/>
                </a:lnSpc>
              </a:pPr>
              <a:r>
                <a:rPr lang="en-US" sz="2400">
                  <a:solidFill>
                    <a:srgbClr val="F8F8F8"/>
                  </a:solidFill>
                  <a:latin typeface="IBM Plex Sans"/>
                </a:rPr>
                <a:t>Barrera Huamanlazo Miguel Sebastian</a:t>
              </a:r>
            </a:p>
          </p:txBody>
        </p:sp>
      </p:grpSp>
      <p:sp>
        <p:nvSpPr>
          <p:cNvPr name="TextBox 8" id="8"/>
          <p:cNvSpPr txBox="true"/>
          <p:nvPr/>
        </p:nvSpPr>
        <p:spPr>
          <a:xfrm rot="0">
            <a:off x="13575967" y="6510789"/>
            <a:ext cx="3683333" cy="580390"/>
          </a:xfrm>
          <a:prstGeom prst="rect">
            <a:avLst/>
          </a:prstGeom>
        </p:spPr>
        <p:txBody>
          <a:bodyPr anchor="t" rtlCol="false" tIns="0" lIns="0" bIns="0" rIns="0">
            <a:spAutoFit/>
          </a:bodyPr>
          <a:lstStyle/>
          <a:p>
            <a:pPr>
              <a:lnSpc>
                <a:spcPts val="4759"/>
              </a:lnSpc>
            </a:pPr>
            <a:r>
              <a:rPr lang="en-US" sz="3399">
                <a:solidFill>
                  <a:srgbClr val="F8F8F8"/>
                </a:solidFill>
                <a:latin typeface="IBM Plex Sans"/>
              </a:rPr>
              <a:t>Samsung Big data</a:t>
            </a:r>
          </a:p>
        </p:txBody>
      </p:sp>
      <p:grpSp>
        <p:nvGrpSpPr>
          <p:cNvPr name="Group 9" id="9"/>
          <p:cNvGrpSpPr/>
          <p:nvPr/>
        </p:nvGrpSpPr>
        <p:grpSpPr>
          <a:xfrm rot="0">
            <a:off x="857680" y="539337"/>
            <a:ext cx="3903162" cy="489363"/>
            <a:chOff x="0" y="0"/>
            <a:chExt cx="5204217" cy="652485"/>
          </a:xfrm>
        </p:grpSpPr>
        <p:sp>
          <p:nvSpPr>
            <p:cNvPr name="TextBox 10" id="10"/>
            <p:cNvSpPr txBox="true"/>
            <p:nvPr/>
          </p:nvSpPr>
          <p:spPr>
            <a:xfrm rot="0">
              <a:off x="877820" y="65066"/>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F8F8F8"/>
                  </a:solidFill>
                  <a:latin typeface="IBM Plex Sans Bold"/>
                </a:rPr>
                <a:t>CRACK THE CODE</a:t>
              </a:r>
            </a:p>
          </p:txBody>
        </p:sp>
        <p:sp>
          <p:nvSpPr>
            <p:cNvPr name="Freeform 11" id="11"/>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2" id="12"/>
          <p:cNvGrpSpPr/>
          <p:nvPr/>
        </p:nvGrpSpPr>
        <p:grpSpPr>
          <a:xfrm rot="0">
            <a:off x="1028700" y="6577464"/>
            <a:ext cx="5268571" cy="782048"/>
            <a:chOff x="0" y="0"/>
            <a:chExt cx="7024761" cy="1042731"/>
          </a:xfrm>
        </p:grpSpPr>
        <p:sp>
          <p:nvSpPr>
            <p:cNvPr name="TextBox 13" id="13"/>
            <p:cNvSpPr txBox="true"/>
            <p:nvPr/>
          </p:nvSpPr>
          <p:spPr>
            <a:xfrm rot="0">
              <a:off x="0" y="-19050"/>
              <a:ext cx="7024761" cy="464397"/>
            </a:xfrm>
            <a:prstGeom prst="rect">
              <a:avLst/>
            </a:prstGeom>
          </p:spPr>
          <p:txBody>
            <a:bodyPr anchor="t" rtlCol="false" tIns="0" lIns="0" bIns="0" rIns="0">
              <a:spAutoFit/>
            </a:bodyPr>
            <a:lstStyle/>
            <a:p>
              <a:pPr algn="just" marL="0" indent="0" lvl="0">
                <a:lnSpc>
                  <a:spcPts val="2859"/>
                </a:lnSpc>
                <a:spcBef>
                  <a:spcPct val="0"/>
                </a:spcBef>
              </a:pPr>
              <a:r>
                <a:rPr lang="en-US" sz="2199" spc="191">
                  <a:solidFill>
                    <a:srgbClr val="F8F8F8"/>
                  </a:solidFill>
                  <a:latin typeface="Be Vietnam Ultra-Bold"/>
                </a:rPr>
                <a:t>GRUPO:</a:t>
              </a:r>
            </a:p>
          </p:txBody>
        </p:sp>
        <p:sp>
          <p:nvSpPr>
            <p:cNvPr name="TextBox 14" id="14"/>
            <p:cNvSpPr txBox="true"/>
            <p:nvPr/>
          </p:nvSpPr>
          <p:spPr>
            <a:xfrm rot="0">
              <a:off x="0" y="517586"/>
              <a:ext cx="7024761" cy="525145"/>
            </a:xfrm>
            <a:prstGeom prst="rect">
              <a:avLst/>
            </a:prstGeom>
          </p:spPr>
          <p:txBody>
            <a:bodyPr anchor="t" rtlCol="false" tIns="0" lIns="0" bIns="0" rIns="0">
              <a:spAutoFit/>
            </a:bodyPr>
            <a:lstStyle/>
            <a:p>
              <a:pPr algn="just">
                <a:lnSpc>
                  <a:spcPts val="3359"/>
                </a:lnSpc>
              </a:pPr>
              <a:r>
                <a:rPr lang="en-US" sz="2400">
                  <a:solidFill>
                    <a:srgbClr val="F8F8F8"/>
                  </a:solidFill>
                  <a:latin typeface="IBM Plex Sans"/>
                </a:rPr>
                <a:t>That’s what she said</a:t>
              </a:r>
            </a:p>
          </p:txBody>
        </p:sp>
      </p:grpSp>
      <p:grpSp>
        <p:nvGrpSpPr>
          <p:cNvPr name="Group 15" id="15"/>
          <p:cNvGrpSpPr/>
          <p:nvPr/>
        </p:nvGrpSpPr>
        <p:grpSpPr>
          <a:xfrm rot="0">
            <a:off x="13575967" y="8057152"/>
            <a:ext cx="2353092" cy="782048"/>
            <a:chOff x="0" y="0"/>
            <a:chExt cx="3137456" cy="1042731"/>
          </a:xfrm>
        </p:grpSpPr>
        <p:sp>
          <p:nvSpPr>
            <p:cNvPr name="TextBox 16" id="16"/>
            <p:cNvSpPr txBox="true"/>
            <p:nvPr/>
          </p:nvSpPr>
          <p:spPr>
            <a:xfrm rot="0">
              <a:off x="0" y="-19050"/>
              <a:ext cx="3137456" cy="464397"/>
            </a:xfrm>
            <a:prstGeom prst="rect">
              <a:avLst/>
            </a:prstGeom>
          </p:spPr>
          <p:txBody>
            <a:bodyPr anchor="t" rtlCol="false" tIns="0" lIns="0" bIns="0" rIns="0">
              <a:spAutoFit/>
            </a:bodyPr>
            <a:lstStyle/>
            <a:p>
              <a:pPr algn="just" marL="0" indent="0" lvl="0">
                <a:lnSpc>
                  <a:spcPts val="2859"/>
                </a:lnSpc>
                <a:spcBef>
                  <a:spcPct val="0"/>
                </a:spcBef>
              </a:pPr>
              <a:r>
                <a:rPr lang="en-US" sz="2199" spc="191">
                  <a:solidFill>
                    <a:srgbClr val="F8F8F8"/>
                  </a:solidFill>
                  <a:latin typeface="Be Vietnam Ultra-Bold"/>
                </a:rPr>
                <a:t>FECHA:</a:t>
              </a:r>
            </a:p>
          </p:txBody>
        </p:sp>
        <p:sp>
          <p:nvSpPr>
            <p:cNvPr name="TextBox 17" id="17"/>
            <p:cNvSpPr txBox="true"/>
            <p:nvPr/>
          </p:nvSpPr>
          <p:spPr>
            <a:xfrm rot="0">
              <a:off x="0" y="517586"/>
              <a:ext cx="3137456" cy="525145"/>
            </a:xfrm>
            <a:prstGeom prst="rect">
              <a:avLst/>
            </a:prstGeom>
          </p:spPr>
          <p:txBody>
            <a:bodyPr anchor="t" rtlCol="false" tIns="0" lIns="0" bIns="0" rIns="0">
              <a:spAutoFit/>
            </a:bodyPr>
            <a:lstStyle/>
            <a:p>
              <a:pPr algn="just">
                <a:lnSpc>
                  <a:spcPts val="3359"/>
                </a:lnSpc>
              </a:pPr>
              <a:r>
                <a:rPr lang="en-US" sz="2400">
                  <a:solidFill>
                    <a:srgbClr val="F8F8F8"/>
                  </a:solidFill>
                  <a:latin typeface="IBM Plex Sans"/>
                </a:rPr>
                <a:t>2/11/2023</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5939668" y="432352"/>
            <a:ext cx="6870402" cy="1582566"/>
            <a:chOff x="0" y="0"/>
            <a:chExt cx="2758991" cy="635521"/>
          </a:xfrm>
        </p:grpSpPr>
        <p:sp>
          <p:nvSpPr>
            <p:cNvPr name="Freeform 3" id="3"/>
            <p:cNvSpPr/>
            <p:nvPr/>
          </p:nvSpPr>
          <p:spPr>
            <a:xfrm flipH="false" flipV="false" rot="0">
              <a:off x="0" y="0"/>
              <a:ext cx="2758991" cy="635521"/>
            </a:xfrm>
            <a:custGeom>
              <a:avLst/>
              <a:gdLst/>
              <a:ahLst/>
              <a:cxnLst/>
              <a:rect r="r" b="b" t="t" l="l"/>
              <a:pathLst>
                <a:path h="635521" w="2758991">
                  <a:moveTo>
                    <a:pt x="45074" y="0"/>
                  </a:moveTo>
                  <a:lnTo>
                    <a:pt x="2713917" y="0"/>
                  </a:lnTo>
                  <a:cubicBezTo>
                    <a:pt x="2725871" y="0"/>
                    <a:pt x="2737336" y="4749"/>
                    <a:pt x="2745789" y="13202"/>
                  </a:cubicBezTo>
                  <a:cubicBezTo>
                    <a:pt x="2754242" y="21655"/>
                    <a:pt x="2758991" y="33120"/>
                    <a:pt x="2758991" y="45074"/>
                  </a:cubicBezTo>
                  <a:lnTo>
                    <a:pt x="2758991" y="590447"/>
                  </a:lnTo>
                  <a:cubicBezTo>
                    <a:pt x="2758991" y="602401"/>
                    <a:pt x="2754242" y="613866"/>
                    <a:pt x="2745789" y="622319"/>
                  </a:cubicBezTo>
                  <a:cubicBezTo>
                    <a:pt x="2737336" y="630772"/>
                    <a:pt x="2725871" y="635521"/>
                    <a:pt x="2713917" y="635521"/>
                  </a:cubicBezTo>
                  <a:lnTo>
                    <a:pt x="45074" y="635521"/>
                  </a:lnTo>
                  <a:cubicBezTo>
                    <a:pt x="33120" y="635521"/>
                    <a:pt x="21655" y="630772"/>
                    <a:pt x="13202" y="622319"/>
                  </a:cubicBezTo>
                  <a:cubicBezTo>
                    <a:pt x="4749" y="613866"/>
                    <a:pt x="0" y="602401"/>
                    <a:pt x="0" y="590447"/>
                  </a:cubicBezTo>
                  <a:lnTo>
                    <a:pt x="0" y="45074"/>
                  </a:lnTo>
                  <a:cubicBezTo>
                    <a:pt x="0" y="33120"/>
                    <a:pt x="4749" y="21655"/>
                    <a:pt x="13202" y="13202"/>
                  </a:cubicBezTo>
                  <a:cubicBezTo>
                    <a:pt x="21655" y="4749"/>
                    <a:pt x="33120" y="0"/>
                    <a:pt x="45074" y="0"/>
                  </a:cubicBezTo>
                  <a:close/>
                </a:path>
              </a:pathLst>
            </a:custGeom>
            <a:solidFill>
              <a:srgbClr val="FF007E"/>
            </a:solidFill>
          </p:spPr>
        </p:sp>
        <p:sp>
          <p:nvSpPr>
            <p:cNvPr name="TextBox 4" id="4"/>
            <p:cNvSpPr txBox="true"/>
            <p:nvPr/>
          </p:nvSpPr>
          <p:spPr>
            <a:xfrm>
              <a:off x="0" y="-114300"/>
              <a:ext cx="2758991" cy="749821"/>
            </a:xfrm>
            <a:prstGeom prst="rect">
              <a:avLst/>
            </a:prstGeom>
          </p:spPr>
          <p:txBody>
            <a:bodyPr anchor="ctr" rtlCol="false" tIns="50800" lIns="50800" bIns="50800" rIns="50800"/>
            <a:lstStyle/>
            <a:p>
              <a:pPr algn="ctr">
                <a:lnSpc>
                  <a:spcPts val="8400"/>
                </a:lnSpc>
              </a:pPr>
              <a:r>
                <a:rPr lang="en-US" sz="6000">
                  <a:solidFill>
                    <a:srgbClr val="F8F8F8"/>
                  </a:solidFill>
                  <a:latin typeface="IBM Plex Sans Bold"/>
                </a:rPr>
                <a:t>Mapeo y ETL</a:t>
              </a:r>
            </a:p>
          </p:txBody>
        </p:sp>
      </p:grpSp>
      <p:sp>
        <p:nvSpPr>
          <p:cNvPr name="Freeform 5" id="5"/>
          <p:cNvSpPr/>
          <p:nvPr/>
        </p:nvSpPr>
        <p:spPr>
          <a:xfrm flipH="false" flipV="false" rot="0">
            <a:off x="1028700" y="4637744"/>
            <a:ext cx="7855725" cy="2090055"/>
          </a:xfrm>
          <a:custGeom>
            <a:avLst/>
            <a:gdLst/>
            <a:ahLst/>
            <a:cxnLst/>
            <a:rect r="r" b="b" t="t" l="l"/>
            <a:pathLst>
              <a:path h="2090055" w="7855725">
                <a:moveTo>
                  <a:pt x="0" y="0"/>
                </a:moveTo>
                <a:lnTo>
                  <a:pt x="7855725" y="0"/>
                </a:lnTo>
                <a:lnTo>
                  <a:pt x="7855725" y="2090055"/>
                </a:lnTo>
                <a:lnTo>
                  <a:pt x="0" y="2090055"/>
                </a:lnTo>
                <a:lnTo>
                  <a:pt x="0" y="0"/>
                </a:lnTo>
                <a:close/>
              </a:path>
            </a:pathLst>
          </a:custGeom>
          <a:blipFill>
            <a:blip r:embed="rId2"/>
            <a:stretch>
              <a:fillRect l="0" t="0" r="0" b="0"/>
            </a:stretch>
          </a:blipFill>
        </p:spPr>
      </p:sp>
      <p:sp>
        <p:nvSpPr>
          <p:cNvPr name="Freeform 6" id="6"/>
          <p:cNvSpPr/>
          <p:nvPr/>
        </p:nvSpPr>
        <p:spPr>
          <a:xfrm flipH="false" flipV="false" rot="0">
            <a:off x="10176201" y="3320760"/>
            <a:ext cx="7083099" cy="4724022"/>
          </a:xfrm>
          <a:custGeom>
            <a:avLst/>
            <a:gdLst/>
            <a:ahLst/>
            <a:cxnLst/>
            <a:rect r="r" b="b" t="t" l="l"/>
            <a:pathLst>
              <a:path h="4724022" w="7083099">
                <a:moveTo>
                  <a:pt x="0" y="0"/>
                </a:moveTo>
                <a:lnTo>
                  <a:pt x="7083099" y="0"/>
                </a:lnTo>
                <a:lnTo>
                  <a:pt x="7083099" y="4724023"/>
                </a:lnTo>
                <a:lnTo>
                  <a:pt x="0" y="4724023"/>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5939668" y="237417"/>
            <a:ext cx="6870402" cy="1582566"/>
            <a:chOff x="0" y="0"/>
            <a:chExt cx="2758991" cy="635521"/>
          </a:xfrm>
        </p:grpSpPr>
        <p:sp>
          <p:nvSpPr>
            <p:cNvPr name="Freeform 3" id="3"/>
            <p:cNvSpPr/>
            <p:nvPr/>
          </p:nvSpPr>
          <p:spPr>
            <a:xfrm flipH="false" flipV="false" rot="0">
              <a:off x="0" y="0"/>
              <a:ext cx="2758991" cy="635521"/>
            </a:xfrm>
            <a:custGeom>
              <a:avLst/>
              <a:gdLst/>
              <a:ahLst/>
              <a:cxnLst/>
              <a:rect r="r" b="b" t="t" l="l"/>
              <a:pathLst>
                <a:path h="635521" w="2758991">
                  <a:moveTo>
                    <a:pt x="45074" y="0"/>
                  </a:moveTo>
                  <a:lnTo>
                    <a:pt x="2713917" y="0"/>
                  </a:lnTo>
                  <a:cubicBezTo>
                    <a:pt x="2725871" y="0"/>
                    <a:pt x="2737336" y="4749"/>
                    <a:pt x="2745789" y="13202"/>
                  </a:cubicBezTo>
                  <a:cubicBezTo>
                    <a:pt x="2754242" y="21655"/>
                    <a:pt x="2758991" y="33120"/>
                    <a:pt x="2758991" y="45074"/>
                  </a:cubicBezTo>
                  <a:lnTo>
                    <a:pt x="2758991" y="590447"/>
                  </a:lnTo>
                  <a:cubicBezTo>
                    <a:pt x="2758991" y="602401"/>
                    <a:pt x="2754242" y="613866"/>
                    <a:pt x="2745789" y="622319"/>
                  </a:cubicBezTo>
                  <a:cubicBezTo>
                    <a:pt x="2737336" y="630772"/>
                    <a:pt x="2725871" y="635521"/>
                    <a:pt x="2713917" y="635521"/>
                  </a:cubicBezTo>
                  <a:lnTo>
                    <a:pt x="45074" y="635521"/>
                  </a:lnTo>
                  <a:cubicBezTo>
                    <a:pt x="33120" y="635521"/>
                    <a:pt x="21655" y="630772"/>
                    <a:pt x="13202" y="622319"/>
                  </a:cubicBezTo>
                  <a:cubicBezTo>
                    <a:pt x="4749" y="613866"/>
                    <a:pt x="0" y="602401"/>
                    <a:pt x="0" y="590447"/>
                  </a:cubicBezTo>
                  <a:lnTo>
                    <a:pt x="0" y="45074"/>
                  </a:lnTo>
                  <a:cubicBezTo>
                    <a:pt x="0" y="33120"/>
                    <a:pt x="4749" y="21655"/>
                    <a:pt x="13202" y="13202"/>
                  </a:cubicBezTo>
                  <a:cubicBezTo>
                    <a:pt x="21655" y="4749"/>
                    <a:pt x="33120" y="0"/>
                    <a:pt x="45074" y="0"/>
                  </a:cubicBezTo>
                  <a:close/>
                </a:path>
              </a:pathLst>
            </a:custGeom>
            <a:solidFill>
              <a:srgbClr val="FF007E"/>
            </a:solidFill>
          </p:spPr>
        </p:sp>
        <p:sp>
          <p:nvSpPr>
            <p:cNvPr name="TextBox 4" id="4"/>
            <p:cNvSpPr txBox="true"/>
            <p:nvPr/>
          </p:nvSpPr>
          <p:spPr>
            <a:xfrm>
              <a:off x="0" y="-114300"/>
              <a:ext cx="2758991" cy="749821"/>
            </a:xfrm>
            <a:prstGeom prst="rect">
              <a:avLst/>
            </a:prstGeom>
          </p:spPr>
          <p:txBody>
            <a:bodyPr anchor="ctr" rtlCol="false" tIns="50800" lIns="50800" bIns="50800" rIns="50800"/>
            <a:lstStyle/>
            <a:p>
              <a:pPr algn="ctr">
                <a:lnSpc>
                  <a:spcPts val="8400"/>
                </a:lnSpc>
              </a:pPr>
              <a:r>
                <a:rPr lang="en-US" sz="6000">
                  <a:solidFill>
                    <a:srgbClr val="F8F8F8"/>
                  </a:solidFill>
                  <a:latin typeface="IBM Plex Sans Bold"/>
                </a:rPr>
                <a:t>Mapeo y ETL</a:t>
              </a:r>
            </a:p>
          </p:txBody>
        </p:sp>
      </p:grpSp>
      <p:sp>
        <p:nvSpPr>
          <p:cNvPr name="Freeform 5" id="5"/>
          <p:cNvSpPr/>
          <p:nvPr/>
        </p:nvSpPr>
        <p:spPr>
          <a:xfrm flipH="false" flipV="false" rot="0">
            <a:off x="217004" y="3185735"/>
            <a:ext cx="5946998" cy="4996406"/>
          </a:xfrm>
          <a:custGeom>
            <a:avLst/>
            <a:gdLst/>
            <a:ahLst/>
            <a:cxnLst/>
            <a:rect r="r" b="b" t="t" l="l"/>
            <a:pathLst>
              <a:path h="4996406" w="5946998">
                <a:moveTo>
                  <a:pt x="0" y="0"/>
                </a:moveTo>
                <a:lnTo>
                  <a:pt x="5946999" y="0"/>
                </a:lnTo>
                <a:lnTo>
                  <a:pt x="5946999" y="4996406"/>
                </a:lnTo>
                <a:lnTo>
                  <a:pt x="0" y="4996406"/>
                </a:lnTo>
                <a:lnTo>
                  <a:pt x="0" y="0"/>
                </a:lnTo>
                <a:close/>
              </a:path>
            </a:pathLst>
          </a:custGeom>
          <a:blipFill>
            <a:blip r:embed="rId2"/>
            <a:stretch>
              <a:fillRect l="0" t="0" r="0" b="0"/>
            </a:stretch>
          </a:blipFill>
        </p:spPr>
      </p:sp>
      <p:sp>
        <p:nvSpPr>
          <p:cNvPr name="Freeform 6" id="6"/>
          <p:cNvSpPr/>
          <p:nvPr/>
        </p:nvSpPr>
        <p:spPr>
          <a:xfrm flipH="false" flipV="false" rot="0">
            <a:off x="6991133" y="3022501"/>
            <a:ext cx="2990017" cy="5554787"/>
          </a:xfrm>
          <a:custGeom>
            <a:avLst/>
            <a:gdLst/>
            <a:ahLst/>
            <a:cxnLst/>
            <a:rect r="r" b="b" t="t" l="l"/>
            <a:pathLst>
              <a:path h="5554787" w="2990017">
                <a:moveTo>
                  <a:pt x="0" y="0"/>
                </a:moveTo>
                <a:lnTo>
                  <a:pt x="2990017" y="0"/>
                </a:lnTo>
                <a:lnTo>
                  <a:pt x="2990017" y="5554787"/>
                </a:lnTo>
                <a:lnTo>
                  <a:pt x="0" y="5554787"/>
                </a:lnTo>
                <a:lnTo>
                  <a:pt x="0" y="0"/>
                </a:lnTo>
                <a:close/>
              </a:path>
            </a:pathLst>
          </a:custGeom>
          <a:blipFill>
            <a:blip r:embed="rId3"/>
            <a:stretch>
              <a:fillRect l="0" t="0" r="0" b="0"/>
            </a:stretch>
          </a:blipFill>
        </p:spPr>
      </p:sp>
      <p:sp>
        <p:nvSpPr>
          <p:cNvPr name="Freeform 7" id="7"/>
          <p:cNvSpPr/>
          <p:nvPr/>
        </p:nvSpPr>
        <p:spPr>
          <a:xfrm flipH="false" flipV="false" rot="0">
            <a:off x="10808280" y="3773014"/>
            <a:ext cx="7080499" cy="3504344"/>
          </a:xfrm>
          <a:custGeom>
            <a:avLst/>
            <a:gdLst/>
            <a:ahLst/>
            <a:cxnLst/>
            <a:rect r="r" b="b" t="t" l="l"/>
            <a:pathLst>
              <a:path h="3504344" w="7080499">
                <a:moveTo>
                  <a:pt x="0" y="0"/>
                </a:moveTo>
                <a:lnTo>
                  <a:pt x="7080498" y="0"/>
                </a:lnTo>
                <a:lnTo>
                  <a:pt x="7080498" y="3504344"/>
                </a:lnTo>
                <a:lnTo>
                  <a:pt x="0" y="3504344"/>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5668831" y="394788"/>
            <a:ext cx="6543169" cy="1599131"/>
            <a:chOff x="0" y="0"/>
            <a:chExt cx="2627582" cy="642173"/>
          </a:xfrm>
        </p:grpSpPr>
        <p:sp>
          <p:nvSpPr>
            <p:cNvPr name="Freeform 3" id="3"/>
            <p:cNvSpPr/>
            <p:nvPr/>
          </p:nvSpPr>
          <p:spPr>
            <a:xfrm flipH="false" flipV="false" rot="0">
              <a:off x="0" y="0"/>
              <a:ext cx="2627582" cy="642173"/>
            </a:xfrm>
            <a:custGeom>
              <a:avLst/>
              <a:gdLst/>
              <a:ahLst/>
              <a:cxnLst/>
              <a:rect r="r" b="b" t="t" l="l"/>
              <a:pathLst>
                <a:path h="642173" w="2627582">
                  <a:moveTo>
                    <a:pt x="47328" y="0"/>
                  </a:moveTo>
                  <a:lnTo>
                    <a:pt x="2580253" y="0"/>
                  </a:lnTo>
                  <a:cubicBezTo>
                    <a:pt x="2592806" y="0"/>
                    <a:pt x="2604844" y="4986"/>
                    <a:pt x="2613720" y="13862"/>
                  </a:cubicBezTo>
                  <a:cubicBezTo>
                    <a:pt x="2622595" y="22738"/>
                    <a:pt x="2627582" y="34776"/>
                    <a:pt x="2627582" y="47328"/>
                  </a:cubicBezTo>
                  <a:lnTo>
                    <a:pt x="2627582" y="594845"/>
                  </a:lnTo>
                  <a:cubicBezTo>
                    <a:pt x="2627582" y="620984"/>
                    <a:pt x="2606392" y="642173"/>
                    <a:pt x="2580253" y="642173"/>
                  </a:cubicBezTo>
                  <a:lnTo>
                    <a:pt x="47328" y="642173"/>
                  </a:lnTo>
                  <a:cubicBezTo>
                    <a:pt x="34776" y="642173"/>
                    <a:pt x="22738" y="637187"/>
                    <a:pt x="13862" y="628311"/>
                  </a:cubicBezTo>
                  <a:cubicBezTo>
                    <a:pt x="4986" y="619435"/>
                    <a:pt x="0" y="607397"/>
                    <a:pt x="0" y="594845"/>
                  </a:cubicBezTo>
                  <a:lnTo>
                    <a:pt x="0" y="47328"/>
                  </a:lnTo>
                  <a:cubicBezTo>
                    <a:pt x="0" y="34776"/>
                    <a:pt x="4986" y="22738"/>
                    <a:pt x="13862" y="13862"/>
                  </a:cubicBezTo>
                  <a:cubicBezTo>
                    <a:pt x="22738" y="4986"/>
                    <a:pt x="34776" y="0"/>
                    <a:pt x="47328" y="0"/>
                  </a:cubicBezTo>
                  <a:close/>
                </a:path>
              </a:pathLst>
            </a:custGeom>
            <a:solidFill>
              <a:srgbClr val="2667FF"/>
            </a:solidFill>
          </p:spPr>
        </p:sp>
        <p:sp>
          <p:nvSpPr>
            <p:cNvPr name="TextBox 4" id="4"/>
            <p:cNvSpPr txBox="true"/>
            <p:nvPr/>
          </p:nvSpPr>
          <p:spPr>
            <a:xfrm>
              <a:off x="0" y="-114300"/>
              <a:ext cx="2627582" cy="756473"/>
            </a:xfrm>
            <a:prstGeom prst="rect">
              <a:avLst/>
            </a:prstGeom>
          </p:spPr>
          <p:txBody>
            <a:bodyPr anchor="ctr" rtlCol="false" tIns="50800" lIns="50800" bIns="50800" rIns="50800"/>
            <a:lstStyle/>
            <a:p>
              <a:pPr algn="ctr">
                <a:lnSpc>
                  <a:spcPts val="8400"/>
                </a:lnSpc>
              </a:pPr>
              <a:r>
                <a:rPr lang="en-US" sz="6000">
                  <a:solidFill>
                    <a:srgbClr val="F8F8F8"/>
                  </a:solidFill>
                  <a:latin typeface="IBM Plex Sans Bold"/>
                </a:rPr>
                <a:t>ENTRENAR</a:t>
              </a:r>
            </a:p>
          </p:txBody>
        </p:sp>
      </p:grpSp>
      <p:sp>
        <p:nvSpPr>
          <p:cNvPr name="Freeform 5" id="5"/>
          <p:cNvSpPr/>
          <p:nvPr/>
        </p:nvSpPr>
        <p:spPr>
          <a:xfrm flipH="false" flipV="false" rot="0">
            <a:off x="486400" y="2657096"/>
            <a:ext cx="9110360" cy="4508982"/>
          </a:xfrm>
          <a:custGeom>
            <a:avLst/>
            <a:gdLst/>
            <a:ahLst/>
            <a:cxnLst/>
            <a:rect r="r" b="b" t="t" l="l"/>
            <a:pathLst>
              <a:path h="4508982" w="9110360">
                <a:moveTo>
                  <a:pt x="0" y="0"/>
                </a:moveTo>
                <a:lnTo>
                  <a:pt x="9110360" y="0"/>
                </a:lnTo>
                <a:lnTo>
                  <a:pt x="9110360" y="4508982"/>
                </a:lnTo>
                <a:lnTo>
                  <a:pt x="0" y="4508982"/>
                </a:lnTo>
                <a:lnTo>
                  <a:pt x="0" y="0"/>
                </a:lnTo>
                <a:close/>
              </a:path>
            </a:pathLst>
          </a:custGeom>
          <a:blipFill>
            <a:blip r:embed="rId2"/>
            <a:stretch>
              <a:fillRect l="0" t="0" r="0" b="0"/>
            </a:stretch>
          </a:blipFill>
        </p:spPr>
      </p:sp>
      <p:sp>
        <p:nvSpPr>
          <p:cNvPr name="Freeform 6" id="6"/>
          <p:cNvSpPr/>
          <p:nvPr/>
        </p:nvSpPr>
        <p:spPr>
          <a:xfrm flipH="false" flipV="false" rot="0">
            <a:off x="10593459" y="2746328"/>
            <a:ext cx="6800972" cy="4330519"/>
          </a:xfrm>
          <a:custGeom>
            <a:avLst/>
            <a:gdLst/>
            <a:ahLst/>
            <a:cxnLst/>
            <a:rect r="r" b="b" t="t" l="l"/>
            <a:pathLst>
              <a:path h="4330519" w="6800972">
                <a:moveTo>
                  <a:pt x="0" y="0"/>
                </a:moveTo>
                <a:lnTo>
                  <a:pt x="6800972" y="0"/>
                </a:lnTo>
                <a:lnTo>
                  <a:pt x="6800972" y="4330518"/>
                </a:lnTo>
                <a:lnTo>
                  <a:pt x="0" y="4330518"/>
                </a:lnTo>
                <a:lnTo>
                  <a:pt x="0" y="0"/>
                </a:lnTo>
                <a:close/>
              </a:path>
            </a:pathLst>
          </a:custGeom>
          <a:blipFill>
            <a:blip r:embed="rId3"/>
            <a:stretch>
              <a:fillRect l="-19121" t="0" r="-17969" b="-18414"/>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6689134" y="278177"/>
            <a:ext cx="4909732" cy="1501046"/>
            <a:chOff x="0" y="0"/>
            <a:chExt cx="1971632" cy="602785"/>
          </a:xfrm>
        </p:grpSpPr>
        <p:sp>
          <p:nvSpPr>
            <p:cNvPr name="Freeform 3" id="3"/>
            <p:cNvSpPr/>
            <p:nvPr/>
          </p:nvSpPr>
          <p:spPr>
            <a:xfrm flipH="false" flipV="false" rot="0">
              <a:off x="0" y="0"/>
              <a:ext cx="1971632" cy="602785"/>
            </a:xfrm>
            <a:custGeom>
              <a:avLst/>
              <a:gdLst/>
              <a:ahLst/>
              <a:cxnLst/>
              <a:rect r="r" b="b" t="t" l="l"/>
              <a:pathLst>
                <a:path h="602785" w="1971632">
                  <a:moveTo>
                    <a:pt x="63074" y="0"/>
                  </a:moveTo>
                  <a:lnTo>
                    <a:pt x="1908558" y="0"/>
                  </a:lnTo>
                  <a:cubicBezTo>
                    <a:pt x="1925287" y="0"/>
                    <a:pt x="1941330" y="6645"/>
                    <a:pt x="1953158" y="18474"/>
                  </a:cubicBezTo>
                  <a:cubicBezTo>
                    <a:pt x="1964987" y="30303"/>
                    <a:pt x="1971632" y="46346"/>
                    <a:pt x="1971632" y="63074"/>
                  </a:cubicBezTo>
                  <a:lnTo>
                    <a:pt x="1971632" y="539710"/>
                  </a:lnTo>
                  <a:cubicBezTo>
                    <a:pt x="1971632" y="574545"/>
                    <a:pt x="1943393" y="602785"/>
                    <a:pt x="1908558" y="602785"/>
                  </a:cubicBezTo>
                  <a:lnTo>
                    <a:pt x="63074" y="602785"/>
                  </a:lnTo>
                  <a:cubicBezTo>
                    <a:pt x="28239" y="602785"/>
                    <a:pt x="0" y="574545"/>
                    <a:pt x="0" y="539710"/>
                  </a:cubicBezTo>
                  <a:lnTo>
                    <a:pt x="0" y="63074"/>
                  </a:lnTo>
                  <a:cubicBezTo>
                    <a:pt x="0" y="28239"/>
                    <a:pt x="28239" y="0"/>
                    <a:pt x="63074" y="0"/>
                  </a:cubicBezTo>
                  <a:close/>
                </a:path>
              </a:pathLst>
            </a:custGeom>
            <a:solidFill>
              <a:srgbClr val="FF007E"/>
            </a:solidFill>
          </p:spPr>
        </p:sp>
        <p:sp>
          <p:nvSpPr>
            <p:cNvPr name="TextBox 4" id="4"/>
            <p:cNvSpPr txBox="true"/>
            <p:nvPr/>
          </p:nvSpPr>
          <p:spPr>
            <a:xfrm>
              <a:off x="0" y="-114300"/>
              <a:ext cx="1971632" cy="717085"/>
            </a:xfrm>
            <a:prstGeom prst="rect">
              <a:avLst/>
            </a:prstGeom>
          </p:spPr>
          <p:txBody>
            <a:bodyPr anchor="ctr" rtlCol="false" tIns="50800" lIns="50800" bIns="50800" rIns="50800"/>
            <a:lstStyle/>
            <a:p>
              <a:pPr algn="ctr">
                <a:lnSpc>
                  <a:spcPts val="8400"/>
                </a:lnSpc>
              </a:pPr>
              <a:r>
                <a:rPr lang="en-US" sz="6000">
                  <a:solidFill>
                    <a:srgbClr val="F8F8F8"/>
                  </a:solidFill>
                  <a:latin typeface="IBM Plex Sans Bold"/>
                </a:rPr>
                <a:t>EVALUAR</a:t>
              </a:r>
            </a:p>
          </p:txBody>
        </p:sp>
      </p:grpSp>
      <p:sp>
        <p:nvSpPr>
          <p:cNvPr name="Freeform 5" id="5"/>
          <p:cNvSpPr/>
          <p:nvPr/>
        </p:nvSpPr>
        <p:spPr>
          <a:xfrm flipH="false" flipV="false" rot="0">
            <a:off x="4287083" y="3948342"/>
            <a:ext cx="9713833" cy="2390315"/>
          </a:xfrm>
          <a:custGeom>
            <a:avLst/>
            <a:gdLst/>
            <a:ahLst/>
            <a:cxnLst/>
            <a:rect r="r" b="b" t="t" l="l"/>
            <a:pathLst>
              <a:path h="2390315" w="9713833">
                <a:moveTo>
                  <a:pt x="0" y="0"/>
                </a:moveTo>
                <a:lnTo>
                  <a:pt x="9713834" y="0"/>
                </a:lnTo>
                <a:lnTo>
                  <a:pt x="9713834" y="2390316"/>
                </a:lnTo>
                <a:lnTo>
                  <a:pt x="0" y="2390316"/>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5668831" y="394788"/>
            <a:ext cx="6543169" cy="1599131"/>
            <a:chOff x="0" y="0"/>
            <a:chExt cx="2627582" cy="642173"/>
          </a:xfrm>
        </p:grpSpPr>
        <p:sp>
          <p:nvSpPr>
            <p:cNvPr name="Freeform 3" id="3"/>
            <p:cNvSpPr/>
            <p:nvPr/>
          </p:nvSpPr>
          <p:spPr>
            <a:xfrm flipH="false" flipV="false" rot="0">
              <a:off x="0" y="0"/>
              <a:ext cx="2627582" cy="642173"/>
            </a:xfrm>
            <a:custGeom>
              <a:avLst/>
              <a:gdLst/>
              <a:ahLst/>
              <a:cxnLst/>
              <a:rect r="r" b="b" t="t" l="l"/>
              <a:pathLst>
                <a:path h="642173" w="2627582">
                  <a:moveTo>
                    <a:pt x="47328" y="0"/>
                  </a:moveTo>
                  <a:lnTo>
                    <a:pt x="2580253" y="0"/>
                  </a:lnTo>
                  <a:cubicBezTo>
                    <a:pt x="2592806" y="0"/>
                    <a:pt x="2604844" y="4986"/>
                    <a:pt x="2613720" y="13862"/>
                  </a:cubicBezTo>
                  <a:cubicBezTo>
                    <a:pt x="2622595" y="22738"/>
                    <a:pt x="2627582" y="34776"/>
                    <a:pt x="2627582" y="47328"/>
                  </a:cubicBezTo>
                  <a:lnTo>
                    <a:pt x="2627582" y="594845"/>
                  </a:lnTo>
                  <a:cubicBezTo>
                    <a:pt x="2627582" y="620984"/>
                    <a:pt x="2606392" y="642173"/>
                    <a:pt x="2580253" y="642173"/>
                  </a:cubicBezTo>
                  <a:lnTo>
                    <a:pt x="47328" y="642173"/>
                  </a:lnTo>
                  <a:cubicBezTo>
                    <a:pt x="34776" y="642173"/>
                    <a:pt x="22738" y="637187"/>
                    <a:pt x="13862" y="628311"/>
                  </a:cubicBezTo>
                  <a:cubicBezTo>
                    <a:pt x="4986" y="619435"/>
                    <a:pt x="0" y="607397"/>
                    <a:pt x="0" y="594845"/>
                  </a:cubicBezTo>
                  <a:lnTo>
                    <a:pt x="0" y="47328"/>
                  </a:lnTo>
                  <a:cubicBezTo>
                    <a:pt x="0" y="34776"/>
                    <a:pt x="4986" y="22738"/>
                    <a:pt x="13862" y="13862"/>
                  </a:cubicBezTo>
                  <a:cubicBezTo>
                    <a:pt x="22738" y="4986"/>
                    <a:pt x="34776" y="0"/>
                    <a:pt x="47328" y="0"/>
                  </a:cubicBezTo>
                  <a:close/>
                </a:path>
              </a:pathLst>
            </a:custGeom>
            <a:solidFill>
              <a:srgbClr val="2667FF"/>
            </a:solidFill>
          </p:spPr>
        </p:sp>
        <p:sp>
          <p:nvSpPr>
            <p:cNvPr name="TextBox 4" id="4"/>
            <p:cNvSpPr txBox="true"/>
            <p:nvPr/>
          </p:nvSpPr>
          <p:spPr>
            <a:xfrm>
              <a:off x="0" y="-114300"/>
              <a:ext cx="2627582" cy="756473"/>
            </a:xfrm>
            <a:prstGeom prst="rect">
              <a:avLst/>
            </a:prstGeom>
          </p:spPr>
          <p:txBody>
            <a:bodyPr anchor="ctr" rtlCol="false" tIns="50800" lIns="50800" bIns="50800" rIns="50800"/>
            <a:lstStyle/>
            <a:p>
              <a:pPr algn="ctr">
                <a:lnSpc>
                  <a:spcPts val="8400"/>
                </a:lnSpc>
              </a:pPr>
              <a:r>
                <a:rPr lang="en-US" sz="6000">
                  <a:solidFill>
                    <a:srgbClr val="F8F8F8"/>
                  </a:solidFill>
                  <a:latin typeface="IBM Plex Sans Bold"/>
                </a:rPr>
                <a:t>DESPLEGAR</a:t>
              </a:r>
            </a:p>
          </p:txBody>
        </p:sp>
      </p:grpSp>
      <p:sp>
        <p:nvSpPr>
          <p:cNvPr name="Freeform 5" id="5"/>
          <p:cNvSpPr/>
          <p:nvPr/>
        </p:nvSpPr>
        <p:spPr>
          <a:xfrm flipH="false" flipV="false" rot="0">
            <a:off x="2623104" y="2334777"/>
            <a:ext cx="13041792" cy="6923523"/>
          </a:xfrm>
          <a:custGeom>
            <a:avLst/>
            <a:gdLst/>
            <a:ahLst/>
            <a:cxnLst/>
            <a:rect r="r" b="b" t="t" l="l"/>
            <a:pathLst>
              <a:path h="6923523" w="13041792">
                <a:moveTo>
                  <a:pt x="0" y="0"/>
                </a:moveTo>
                <a:lnTo>
                  <a:pt x="13041792" y="0"/>
                </a:lnTo>
                <a:lnTo>
                  <a:pt x="13041792" y="6923523"/>
                </a:lnTo>
                <a:lnTo>
                  <a:pt x="0" y="6923523"/>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431935" y="7930750"/>
            <a:ext cx="19151870" cy="9114142"/>
            <a:chOff x="0" y="0"/>
            <a:chExt cx="25535827" cy="12152189"/>
          </a:xfrm>
        </p:grpSpPr>
        <p:sp>
          <p:nvSpPr>
            <p:cNvPr name="Freeform 3" id="3"/>
            <p:cNvSpPr/>
            <p:nvPr/>
          </p:nvSpPr>
          <p:spPr>
            <a:xfrm flipH="false" flipV="false" rot="0">
              <a:off x="0" y="383530"/>
              <a:ext cx="14103200" cy="11385128"/>
            </a:xfrm>
            <a:custGeom>
              <a:avLst/>
              <a:gdLst/>
              <a:ahLst/>
              <a:cxnLst/>
              <a:rect r="r" b="b" t="t" l="l"/>
              <a:pathLst>
                <a:path h="11385128" w="14103200">
                  <a:moveTo>
                    <a:pt x="0" y="0"/>
                  </a:moveTo>
                  <a:lnTo>
                    <a:pt x="14103200" y="0"/>
                  </a:lnTo>
                  <a:lnTo>
                    <a:pt x="14103200" y="11385129"/>
                  </a:lnTo>
                  <a:lnTo>
                    <a:pt x="0" y="113851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74539" y="0"/>
              <a:ext cx="10761288" cy="12152189"/>
            </a:xfrm>
            <a:custGeom>
              <a:avLst/>
              <a:gdLst/>
              <a:ahLst/>
              <a:cxnLst/>
              <a:rect r="r" b="b" t="t" l="l"/>
              <a:pathLst>
                <a:path h="12152189" w="10761288">
                  <a:moveTo>
                    <a:pt x="0" y="0"/>
                  </a:moveTo>
                  <a:lnTo>
                    <a:pt x="10761288" y="0"/>
                  </a:lnTo>
                  <a:lnTo>
                    <a:pt x="10761288" y="12152189"/>
                  </a:lnTo>
                  <a:lnTo>
                    <a:pt x="0" y="12152189"/>
                  </a:lnTo>
                  <a:lnTo>
                    <a:pt x="0" y="0"/>
                  </a:lnTo>
                  <a:close/>
                </a:path>
              </a:pathLst>
            </a:custGeom>
            <a:blipFill>
              <a:blip r:embed="rId4">
                <a:extLst>
                  <a:ext uri="{96DAC541-7B7A-43D3-8B79-37D633B846F1}">
                    <asvg:svgBlip xmlns:asvg="http://schemas.microsoft.com/office/drawing/2016/SVG/main" r:embed="rId5"/>
                  </a:ext>
                </a:extLst>
              </a:blip>
              <a:stretch>
                <a:fillRect l="-39884" t="0" r="0" b="0"/>
              </a:stretch>
            </a:blipFill>
          </p:spPr>
        </p:sp>
      </p:grpSp>
      <p:sp>
        <p:nvSpPr>
          <p:cNvPr name="TextBox 5" id="5"/>
          <p:cNvSpPr txBox="true"/>
          <p:nvPr/>
        </p:nvSpPr>
        <p:spPr>
          <a:xfrm rot="0">
            <a:off x="1171575" y="4028578"/>
            <a:ext cx="8324910" cy="1952625"/>
          </a:xfrm>
          <a:prstGeom prst="rect">
            <a:avLst/>
          </a:prstGeom>
        </p:spPr>
        <p:txBody>
          <a:bodyPr anchor="t" rtlCol="false" tIns="0" lIns="0" bIns="0" rIns="0">
            <a:spAutoFit/>
          </a:bodyPr>
          <a:lstStyle/>
          <a:p>
            <a:pPr>
              <a:lnSpc>
                <a:spcPts val="7799"/>
              </a:lnSpc>
            </a:pPr>
            <a:r>
              <a:rPr lang="en-US" sz="6499">
                <a:solidFill>
                  <a:srgbClr val="01003B"/>
                </a:solidFill>
                <a:latin typeface="Be Vietnam Ultra-Bold"/>
              </a:rPr>
              <a:t>ASIGNACIÓN DE RESPONSABILIDADES</a:t>
            </a:r>
          </a:p>
        </p:txBody>
      </p:sp>
      <p:graphicFrame>
        <p:nvGraphicFramePr>
          <p:cNvPr name="Table 6" id="6"/>
          <p:cNvGraphicFramePr>
            <a:graphicFrameLocks noGrp="true"/>
          </p:cNvGraphicFramePr>
          <p:nvPr/>
        </p:nvGraphicFramePr>
        <p:xfrm>
          <a:off x="10123884" y="3015331"/>
          <a:ext cx="6861311" cy="4256337"/>
        </p:xfrm>
        <a:graphic>
          <a:graphicData uri="http://schemas.openxmlformats.org/drawingml/2006/table">
            <a:tbl>
              <a:tblPr/>
              <a:tblGrid>
                <a:gridCol w="2558270"/>
                <a:gridCol w="3250724"/>
              </a:tblGrid>
              <a:tr h="917669">
                <a:tc>
                  <a:txBody>
                    <a:bodyPr anchor="t" rtlCol="false"/>
                    <a:lstStyle/>
                    <a:p>
                      <a:pPr algn="ctr">
                        <a:lnSpc>
                          <a:spcPts val="3359"/>
                        </a:lnSpc>
                        <a:defRPr/>
                      </a:pPr>
                      <a:r>
                        <a:rPr lang="en-US" sz="2399">
                          <a:solidFill>
                            <a:srgbClr val="F8F8F8"/>
                          </a:solidFill>
                          <a:latin typeface="Be Vietnam Ultra-Bold"/>
                        </a:rPr>
                        <a:t>INTEGRANTE</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1003B"/>
                    </a:solidFill>
                  </a:tcPr>
                </a:tc>
                <a:tc>
                  <a:txBody>
                    <a:bodyPr anchor="t" rtlCol="false"/>
                    <a:lstStyle/>
                    <a:p>
                      <a:pPr algn="ctr">
                        <a:lnSpc>
                          <a:spcPts val="3359"/>
                        </a:lnSpc>
                        <a:defRPr/>
                      </a:pPr>
                      <a:r>
                        <a:rPr lang="en-US" sz="2399">
                          <a:solidFill>
                            <a:srgbClr val="F8F8F8"/>
                          </a:solidFill>
                          <a:latin typeface="Be Vietnam Ultra-Bold"/>
                        </a:rPr>
                        <a:t>RESPONSABILIDAD</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1003B"/>
                    </a:solidFill>
                  </a:tcPr>
                </a:tc>
              </a:tr>
              <a:tr h="833951">
                <a:tc rowSpan="2">
                  <a:txBody>
                    <a:bodyPr anchor="t" rtlCol="false"/>
                    <a:lstStyle/>
                    <a:p>
                      <a:pPr algn="ctr">
                        <a:lnSpc>
                          <a:spcPts val="2659"/>
                        </a:lnSpc>
                        <a:defRPr/>
                      </a:pPr>
                      <a:r>
                        <a:rPr lang="en-US" sz="1899">
                          <a:solidFill>
                            <a:srgbClr val="01003B"/>
                          </a:solidFill>
                          <a:latin typeface="IBM Plex Sans"/>
                        </a:rPr>
                        <a:t>MIGUEL</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8F8F8"/>
                    </a:solidFill>
                  </a:tcPr>
                </a:tc>
                <a:tc>
                  <a:txBody>
                    <a:bodyPr anchor="t" rtlCol="false"/>
                    <a:lstStyle/>
                    <a:p>
                      <a:pPr algn="ctr">
                        <a:lnSpc>
                          <a:spcPts val="2659"/>
                        </a:lnSpc>
                        <a:defRPr/>
                      </a:pPr>
                      <a:r>
                        <a:rPr lang="en-US" sz="1899">
                          <a:solidFill>
                            <a:srgbClr val="01003B"/>
                          </a:solidFill>
                          <a:latin typeface="IBM Plex Sans"/>
                        </a:rPr>
                        <a:t>ETL</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8F8F8"/>
                    </a:solidFill>
                  </a:tcPr>
                </a:tc>
              </a:tr>
              <a:tr h="887964">
                <a:tc vMerge="true">
                  <a:txBody>
                    <a:bodyPr anchor="t" rtlCol="false"/>
                    <a:lstStyle/>
                    <a:p>
                      <a:pPr algn="ctr">
                        <a:lnSpc>
                          <a:spcPts val="2659"/>
                        </a:lnSpc>
                        <a:defRPr/>
                      </a:pPr>
                      <a:r>
                        <a:rPr lang="en-US" sz="1899">
                          <a:solidFill>
                            <a:srgbClr val="01003B"/>
                          </a:solidFill>
                          <a:latin typeface="IBM Plex Sans"/>
                        </a:rPr>
                        <a:t>MIGUEL</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8F8F8"/>
                    </a:solidFill>
                  </a:tcPr>
                </a:tc>
                <a:tc>
                  <a:txBody>
                    <a:bodyPr anchor="t" rtlCol="false"/>
                    <a:lstStyle/>
                    <a:p>
                      <a:pPr algn="ctr">
                        <a:lnSpc>
                          <a:spcPts val="2659"/>
                        </a:lnSpc>
                        <a:defRPr/>
                      </a:pPr>
                      <a:r>
                        <a:rPr lang="en-US" sz="1899">
                          <a:solidFill>
                            <a:srgbClr val="01003B"/>
                          </a:solidFill>
                          <a:latin typeface="IBM Plex Sans"/>
                        </a:rPr>
                        <a:t>ENTRENAR</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8F8F8"/>
                    </a:solidFill>
                  </a:tcPr>
                </a:tc>
              </a:tr>
              <a:tr h="782802">
                <a:tc rowSpan="2">
                  <a:txBody>
                    <a:bodyPr anchor="t" rtlCol="false"/>
                    <a:lstStyle/>
                    <a:p>
                      <a:pPr algn="ctr">
                        <a:lnSpc>
                          <a:spcPts val="2659"/>
                        </a:lnSpc>
                        <a:defRPr/>
                      </a:pPr>
                      <a:r>
                        <a:rPr lang="en-US" sz="1899">
                          <a:solidFill>
                            <a:srgbClr val="01003B"/>
                          </a:solidFill>
                          <a:latin typeface="IBM Plex Sans"/>
                        </a:rPr>
                        <a:t>JOSELIN</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8F8F8"/>
                    </a:solidFill>
                  </a:tcPr>
                </a:tc>
                <a:tc>
                  <a:txBody>
                    <a:bodyPr anchor="t" rtlCol="false"/>
                    <a:lstStyle/>
                    <a:p>
                      <a:pPr algn="ctr">
                        <a:lnSpc>
                          <a:spcPts val="2659"/>
                        </a:lnSpc>
                        <a:defRPr/>
                      </a:pPr>
                      <a:r>
                        <a:rPr lang="en-US" sz="1899">
                          <a:solidFill>
                            <a:srgbClr val="01003B"/>
                          </a:solidFill>
                          <a:latin typeface="IBM Plex Sans"/>
                        </a:rPr>
                        <a:t>EVALUAR</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8F8F8"/>
                    </a:solidFill>
                  </a:tcPr>
                </a:tc>
              </a:tr>
              <a:tr h="833951">
                <a:tc vMerge="true">
                  <a:txBody>
                    <a:bodyPr anchor="t" rtlCol="false"/>
                    <a:lstStyle/>
                    <a:p>
                      <a:pPr algn="ctr">
                        <a:lnSpc>
                          <a:spcPts val="2659"/>
                        </a:lnSpc>
                        <a:defRPr/>
                      </a:pPr>
                      <a:r>
                        <a:rPr lang="en-US" sz="1899">
                          <a:solidFill>
                            <a:srgbClr val="01003B"/>
                          </a:solidFill>
                          <a:latin typeface="IBM Plex Sans"/>
                        </a:rPr>
                        <a:t>JOSELIN</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8F8F8"/>
                    </a:solidFill>
                  </a:tcPr>
                </a:tc>
                <a:tc>
                  <a:txBody>
                    <a:bodyPr anchor="t" rtlCol="false"/>
                    <a:lstStyle/>
                    <a:p>
                      <a:pPr algn="ctr">
                        <a:lnSpc>
                          <a:spcPts val="2659"/>
                        </a:lnSpc>
                        <a:defRPr/>
                      </a:pPr>
                      <a:r>
                        <a:rPr lang="en-US" sz="1899">
                          <a:solidFill>
                            <a:srgbClr val="01003B"/>
                          </a:solidFill>
                          <a:latin typeface="IBM Plex Sans"/>
                        </a:rPr>
                        <a:t>DESPLEGAR</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8F8F8"/>
                    </a:solidFill>
                  </a:tcPr>
                </a:tc>
              </a:tr>
            </a:tbl>
          </a:graphicData>
        </a:graphic>
      </p:graphicFrame>
      <p:grpSp>
        <p:nvGrpSpPr>
          <p:cNvPr name="Group 7" id="7"/>
          <p:cNvGrpSpPr/>
          <p:nvPr/>
        </p:nvGrpSpPr>
        <p:grpSpPr>
          <a:xfrm rot="0">
            <a:off x="857680" y="539337"/>
            <a:ext cx="3903162" cy="489363"/>
            <a:chOff x="0" y="0"/>
            <a:chExt cx="5204217" cy="652485"/>
          </a:xfrm>
        </p:grpSpPr>
        <p:sp>
          <p:nvSpPr>
            <p:cNvPr name="TextBox 8" id="8"/>
            <p:cNvSpPr txBox="true"/>
            <p:nvPr/>
          </p:nvSpPr>
          <p:spPr>
            <a:xfrm rot="0">
              <a:off x="877820" y="65066"/>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01003B"/>
                  </a:solidFill>
                  <a:latin typeface="IBM Plex Sans Bold"/>
                </a:rPr>
                <a:t>CRACK THE CODE</a:t>
              </a:r>
            </a:p>
          </p:txBody>
        </p:sp>
        <p:sp>
          <p:nvSpPr>
            <p:cNvPr name="Freeform 9" id="9"/>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5770768" y="-11608442"/>
            <a:ext cx="26446387" cy="26008338"/>
          </a:xfrm>
          <a:custGeom>
            <a:avLst/>
            <a:gdLst/>
            <a:ahLst/>
            <a:cxnLst/>
            <a:rect r="r" b="b" t="t" l="l"/>
            <a:pathLst>
              <a:path h="26008338" w="26446387">
                <a:moveTo>
                  <a:pt x="0" y="0"/>
                </a:moveTo>
                <a:lnTo>
                  <a:pt x="26446388" y="0"/>
                </a:lnTo>
                <a:lnTo>
                  <a:pt x="26446388" y="26008338"/>
                </a:lnTo>
                <a:lnTo>
                  <a:pt x="0" y="26008338"/>
                </a:lnTo>
                <a:lnTo>
                  <a:pt x="0" y="0"/>
                </a:lnTo>
                <a:close/>
              </a:path>
            </a:pathLst>
          </a:custGeom>
          <a:blipFill>
            <a:blip r:embed="rId2"/>
            <a:stretch>
              <a:fillRect l="0" t="-40523" r="0" b="-41055"/>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3028950"/>
            <a:ext cx="5473054" cy="2114550"/>
          </a:xfrm>
          <a:prstGeom prst="rect">
            <a:avLst/>
          </a:prstGeom>
        </p:spPr>
        <p:txBody>
          <a:bodyPr anchor="t" rtlCol="false" tIns="0" lIns="0" bIns="0" rIns="0">
            <a:spAutoFit/>
          </a:bodyPr>
          <a:lstStyle/>
          <a:p>
            <a:pPr>
              <a:lnSpc>
                <a:spcPts val="8399"/>
              </a:lnSpc>
            </a:pPr>
            <a:r>
              <a:rPr lang="en-US" sz="6999">
                <a:solidFill>
                  <a:srgbClr val="01003B"/>
                </a:solidFill>
                <a:latin typeface="Be Vietnam Ultra-Bold"/>
              </a:rPr>
              <a:t>RECURSOS</a:t>
            </a:r>
          </a:p>
          <a:p>
            <a:pPr>
              <a:lnSpc>
                <a:spcPts val="8399"/>
              </a:lnSpc>
            </a:pPr>
            <a:r>
              <a:rPr lang="en-US" sz="6999">
                <a:solidFill>
                  <a:srgbClr val="01003B"/>
                </a:solidFill>
                <a:latin typeface="Be Vietnam Ultra-Bold"/>
              </a:rPr>
              <a:t>NECESARIOS</a:t>
            </a:r>
          </a:p>
        </p:txBody>
      </p:sp>
      <p:grpSp>
        <p:nvGrpSpPr>
          <p:cNvPr name="Group 3" id="3"/>
          <p:cNvGrpSpPr/>
          <p:nvPr/>
        </p:nvGrpSpPr>
        <p:grpSpPr>
          <a:xfrm rot="0">
            <a:off x="857680" y="539337"/>
            <a:ext cx="3903162" cy="489363"/>
            <a:chOff x="0" y="0"/>
            <a:chExt cx="5204217" cy="652485"/>
          </a:xfrm>
        </p:grpSpPr>
        <p:sp>
          <p:nvSpPr>
            <p:cNvPr name="TextBox 4" id="4"/>
            <p:cNvSpPr txBox="true"/>
            <p:nvPr/>
          </p:nvSpPr>
          <p:spPr>
            <a:xfrm rot="0">
              <a:off x="877820" y="65066"/>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01003B"/>
                  </a:solidFill>
                  <a:latin typeface="IBM Plex Sans Bold"/>
                </a:rPr>
                <a:t>CRACK THE CODE</a:t>
              </a:r>
            </a:p>
          </p:txBody>
        </p:sp>
        <p:sp>
          <p:nvSpPr>
            <p:cNvPr name="Freeform 5" id="5"/>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6" id="6"/>
          <p:cNvSpPr txBox="true"/>
          <p:nvPr/>
        </p:nvSpPr>
        <p:spPr>
          <a:xfrm rot="0">
            <a:off x="8574673" y="3425717"/>
            <a:ext cx="8454036"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Conjuntos de datos etiquetados de noticias en español</a:t>
            </a:r>
          </a:p>
        </p:txBody>
      </p:sp>
      <p:sp>
        <p:nvSpPr>
          <p:cNvPr name="TextBox 7" id="7"/>
          <p:cNvSpPr txBox="true"/>
          <p:nvPr/>
        </p:nvSpPr>
        <p:spPr>
          <a:xfrm rot="0">
            <a:off x="8574673" y="4862087"/>
            <a:ext cx="8454036"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Hardware, 9GB RAM, 30GB de almacenamiento</a:t>
            </a:r>
          </a:p>
        </p:txBody>
      </p:sp>
      <p:sp>
        <p:nvSpPr>
          <p:cNvPr name="TextBox 8" id="8"/>
          <p:cNvSpPr txBox="true"/>
          <p:nvPr/>
        </p:nvSpPr>
        <p:spPr>
          <a:xfrm rot="0">
            <a:off x="8574673" y="5988793"/>
            <a:ext cx="8454036" cy="8248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Software para el entrenamiento del modelo (librerías de pytorch, transformers, hugging-face, pyspark)</a:t>
            </a:r>
          </a:p>
        </p:txBody>
      </p:sp>
      <p:sp>
        <p:nvSpPr>
          <p:cNvPr name="Freeform 9" id="9"/>
          <p:cNvSpPr/>
          <p:nvPr/>
        </p:nvSpPr>
        <p:spPr>
          <a:xfrm flipH="false" flipV="false" rot="-7882267">
            <a:off x="-6205728" y="4450327"/>
            <a:ext cx="16867312" cy="6102900"/>
          </a:xfrm>
          <a:custGeom>
            <a:avLst/>
            <a:gdLst/>
            <a:ahLst/>
            <a:cxnLst/>
            <a:rect r="r" b="b" t="t" l="l"/>
            <a:pathLst>
              <a:path h="6102900" w="16867312">
                <a:moveTo>
                  <a:pt x="0" y="0"/>
                </a:moveTo>
                <a:lnTo>
                  <a:pt x="16867312" y="0"/>
                </a:lnTo>
                <a:lnTo>
                  <a:pt x="16867312" y="6102900"/>
                </a:lnTo>
                <a:lnTo>
                  <a:pt x="0" y="6102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3904">
            <a:off x="-729481" y="6429334"/>
            <a:ext cx="9557281" cy="7715332"/>
          </a:xfrm>
          <a:custGeom>
            <a:avLst/>
            <a:gdLst/>
            <a:ahLst/>
            <a:cxnLst/>
            <a:rect r="r" b="b" t="t" l="l"/>
            <a:pathLst>
              <a:path h="7715332" w="9557281">
                <a:moveTo>
                  <a:pt x="0" y="0"/>
                </a:moveTo>
                <a:lnTo>
                  <a:pt x="9557280" y="0"/>
                </a:lnTo>
                <a:lnTo>
                  <a:pt x="9557280" y="7715332"/>
                </a:lnTo>
                <a:lnTo>
                  <a:pt x="0" y="7715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4453080"/>
            <a:ext cx="6628937" cy="1076325"/>
          </a:xfrm>
          <a:prstGeom prst="rect">
            <a:avLst/>
          </a:prstGeom>
        </p:spPr>
        <p:txBody>
          <a:bodyPr anchor="t" rtlCol="false" tIns="0" lIns="0" bIns="0" rIns="0">
            <a:spAutoFit/>
          </a:bodyPr>
          <a:lstStyle/>
          <a:p>
            <a:pPr>
              <a:lnSpc>
                <a:spcPts val="8400"/>
              </a:lnSpc>
            </a:pPr>
            <a:r>
              <a:rPr lang="en-US" sz="7000">
                <a:solidFill>
                  <a:srgbClr val="F8F8F8"/>
                </a:solidFill>
                <a:latin typeface="Be Vietnam Bold"/>
              </a:rPr>
              <a:t>CRONOGRAMA</a:t>
            </a:r>
          </a:p>
        </p:txBody>
      </p:sp>
      <p:sp>
        <p:nvSpPr>
          <p:cNvPr name="Freeform 5" id="5"/>
          <p:cNvSpPr/>
          <p:nvPr/>
        </p:nvSpPr>
        <p:spPr>
          <a:xfrm flipH="false" flipV="false" rot="2159446">
            <a:off x="12714352" y="-2614882"/>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857680" y="539337"/>
            <a:ext cx="3903162" cy="489363"/>
            <a:chOff x="0" y="0"/>
            <a:chExt cx="5204217" cy="652485"/>
          </a:xfrm>
        </p:grpSpPr>
        <p:sp>
          <p:nvSpPr>
            <p:cNvPr name="TextBox 7" id="7"/>
            <p:cNvSpPr txBox="true"/>
            <p:nvPr/>
          </p:nvSpPr>
          <p:spPr>
            <a:xfrm rot="0">
              <a:off x="877820" y="65066"/>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F8F8F8"/>
                  </a:solidFill>
                  <a:latin typeface="IBM Plex Sans Bold"/>
                </a:rPr>
                <a:t>CRACK THE CODE</a:t>
              </a:r>
            </a:p>
          </p:txBody>
        </p:sp>
        <p:sp>
          <p:nvSpPr>
            <p:cNvPr name="Freeform 8" id="8"/>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6644122" y="298243"/>
            <a:ext cx="4999755" cy="971550"/>
          </a:xfrm>
          <a:prstGeom prst="rect">
            <a:avLst/>
          </a:prstGeom>
        </p:spPr>
        <p:txBody>
          <a:bodyPr anchor="t" rtlCol="false" tIns="0" lIns="0" bIns="0" rIns="0">
            <a:spAutoFit/>
          </a:bodyPr>
          <a:lstStyle/>
          <a:p>
            <a:pPr>
              <a:lnSpc>
                <a:spcPts val="7680"/>
              </a:lnSpc>
            </a:pPr>
            <a:r>
              <a:rPr lang="en-US" sz="6400">
                <a:solidFill>
                  <a:srgbClr val="01003B"/>
                </a:solidFill>
                <a:latin typeface="Be Vietnam Ultra-Bold"/>
              </a:rPr>
              <a:t>Cronograma</a:t>
            </a:r>
          </a:p>
        </p:txBody>
      </p:sp>
      <p:sp>
        <p:nvSpPr>
          <p:cNvPr name="Freeform 3" id="3"/>
          <p:cNvSpPr/>
          <p:nvPr/>
        </p:nvSpPr>
        <p:spPr>
          <a:xfrm flipH="false" flipV="false" rot="9775739">
            <a:off x="-1129903" y="2012257"/>
            <a:ext cx="21212297" cy="7674995"/>
          </a:xfrm>
          <a:custGeom>
            <a:avLst/>
            <a:gdLst/>
            <a:ahLst/>
            <a:cxnLst/>
            <a:rect r="r" b="b" t="t" l="l"/>
            <a:pathLst>
              <a:path h="7674995" w="21212297">
                <a:moveTo>
                  <a:pt x="0" y="0"/>
                </a:moveTo>
                <a:lnTo>
                  <a:pt x="21212298" y="0"/>
                </a:lnTo>
                <a:lnTo>
                  <a:pt x="21212298" y="7674995"/>
                </a:lnTo>
                <a:lnTo>
                  <a:pt x="0" y="76749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4" id="4"/>
          <p:cNvGraphicFramePr>
            <a:graphicFrameLocks noGrp="true"/>
          </p:cNvGraphicFramePr>
          <p:nvPr/>
        </p:nvGraphicFramePr>
        <p:xfrm>
          <a:off x="1403516" y="1515791"/>
          <a:ext cx="15480969" cy="8317731"/>
        </p:xfrm>
        <a:graphic>
          <a:graphicData uri="http://schemas.openxmlformats.org/drawingml/2006/table">
            <a:tbl>
              <a:tblPr/>
              <a:tblGrid>
                <a:gridCol w="1533418"/>
                <a:gridCol w="4876505"/>
                <a:gridCol w="1100254"/>
                <a:gridCol w="1162915"/>
                <a:gridCol w="1225829"/>
                <a:gridCol w="1163808"/>
                <a:gridCol w="1209124"/>
                <a:gridCol w="1917752"/>
                <a:gridCol w="1291364"/>
              </a:tblGrid>
              <a:tr h="705658">
                <a:tc>
                  <a:txBody>
                    <a:bodyPr anchor="t" rtlCol="false"/>
                    <a:lstStyle/>
                    <a:p>
                      <a:pPr algn="ctr" marL="0" indent="0" lvl="0">
                        <a:lnSpc>
                          <a:spcPts val="2100"/>
                        </a:lnSpc>
                        <a:spcBef>
                          <a:spcPct val="0"/>
                        </a:spcBef>
                        <a:defRPr/>
                      </a:pPr>
                      <a:r>
                        <a:rPr lang="en-US" sz="1500" strike="noStrike" u="none">
                          <a:solidFill>
                            <a:srgbClr val="F8F8F8"/>
                          </a:solidFill>
                          <a:latin typeface="Be Vietnam Ultra-Bold"/>
                        </a:rPr>
                        <a:t>Etapas</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0F094F"/>
                    </a:solidFill>
                  </a:tcPr>
                </a:tc>
                <a:tc>
                  <a:txBody>
                    <a:bodyPr anchor="t" rtlCol="false"/>
                    <a:lstStyle/>
                    <a:p>
                      <a:pPr algn="ctr" marL="0" indent="0" lvl="0">
                        <a:lnSpc>
                          <a:spcPts val="2100"/>
                        </a:lnSpc>
                        <a:spcBef>
                          <a:spcPct val="0"/>
                        </a:spcBef>
                        <a:defRPr/>
                      </a:pPr>
                      <a:r>
                        <a:rPr lang="en-US" sz="1500">
                          <a:solidFill>
                            <a:srgbClr val="F8F8F8"/>
                          </a:solidFill>
                          <a:latin typeface="Be Vietnam Ultra-Bold"/>
                        </a:rPr>
                        <a:t>Actividades</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01003B"/>
                    </a:solidFill>
                  </a:tcPr>
                </a:tc>
                <a:tc>
                  <a:txBody>
                    <a:bodyPr anchor="t" rtlCol="false"/>
                    <a:lstStyle/>
                    <a:p>
                      <a:pPr algn="ctr" marL="0" indent="0" lvl="0">
                        <a:lnSpc>
                          <a:spcPts val="2100"/>
                        </a:lnSpc>
                        <a:spcBef>
                          <a:spcPct val="0"/>
                        </a:spcBef>
                        <a:defRPr/>
                      </a:pPr>
                      <a:r>
                        <a:rPr lang="en-US" sz="1500" strike="noStrike" u="none">
                          <a:solidFill>
                            <a:srgbClr val="F8F8F8"/>
                          </a:solidFill>
                          <a:latin typeface="Be Vietnam Ultra-Bold"/>
                        </a:rPr>
                        <a:t>3/11</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0F094F"/>
                    </a:solidFill>
                  </a:tcPr>
                </a:tc>
                <a:tc>
                  <a:txBody>
                    <a:bodyPr anchor="t" rtlCol="false"/>
                    <a:lstStyle/>
                    <a:p>
                      <a:pPr algn="ctr" marL="0" indent="0" lvl="0">
                        <a:lnSpc>
                          <a:spcPts val="2100"/>
                        </a:lnSpc>
                        <a:spcBef>
                          <a:spcPct val="0"/>
                        </a:spcBef>
                        <a:defRPr/>
                      </a:pPr>
                      <a:r>
                        <a:rPr lang="en-US" sz="1500" strike="noStrike" u="none">
                          <a:solidFill>
                            <a:srgbClr val="F8F8F8"/>
                          </a:solidFill>
                          <a:latin typeface="Be Vietnam Ultra-Bold"/>
                        </a:rPr>
                        <a:t>6/11</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0F094F"/>
                    </a:solidFill>
                  </a:tcPr>
                </a:tc>
                <a:tc>
                  <a:txBody>
                    <a:bodyPr anchor="t" rtlCol="false"/>
                    <a:lstStyle/>
                    <a:p>
                      <a:pPr algn="ctr" marL="0" indent="0" lvl="0">
                        <a:lnSpc>
                          <a:spcPts val="2100"/>
                        </a:lnSpc>
                        <a:spcBef>
                          <a:spcPct val="0"/>
                        </a:spcBef>
                        <a:defRPr/>
                      </a:pPr>
                      <a:r>
                        <a:rPr lang="en-US" sz="1500" strike="noStrike" u="none">
                          <a:solidFill>
                            <a:srgbClr val="F8F8F8"/>
                          </a:solidFill>
                          <a:latin typeface="Be Vietnam Ultra-Bold"/>
                        </a:rPr>
                        <a:t>10/11</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0F094F"/>
                    </a:solidFill>
                  </a:tcPr>
                </a:tc>
                <a:tc>
                  <a:txBody>
                    <a:bodyPr anchor="t" rtlCol="false"/>
                    <a:lstStyle/>
                    <a:p>
                      <a:pPr algn="ctr" marL="0" indent="0" lvl="0">
                        <a:lnSpc>
                          <a:spcPts val="2100"/>
                        </a:lnSpc>
                        <a:spcBef>
                          <a:spcPct val="0"/>
                        </a:spcBef>
                        <a:defRPr/>
                      </a:pPr>
                      <a:r>
                        <a:rPr lang="en-US" sz="1500" strike="noStrike" u="none">
                          <a:solidFill>
                            <a:srgbClr val="F8F8F8"/>
                          </a:solidFill>
                          <a:latin typeface="Be Vietnam Ultra-Bold"/>
                        </a:rPr>
                        <a:t>14/11</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0F094F"/>
                    </a:solidFill>
                  </a:tcPr>
                </a:tc>
                <a:tc>
                  <a:txBody>
                    <a:bodyPr anchor="t" rtlCol="false"/>
                    <a:lstStyle/>
                    <a:p>
                      <a:pPr algn="ctr" marL="0" indent="0" lvl="0">
                        <a:lnSpc>
                          <a:spcPts val="2100"/>
                        </a:lnSpc>
                        <a:spcBef>
                          <a:spcPct val="0"/>
                        </a:spcBef>
                        <a:defRPr/>
                      </a:pPr>
                      <a:r>
                        <a:rPr lang="en-US" sz="1500" strike="noStrike" u="none">
                          <a:solidFill>
                            <a:srgbClr val="F8F8F8"/>
                          </a:solidFill>
                          <a:latin typeface="Be Vietnam Ultra-Bold"/>
                        </a:rPr>
                        <a:t>17/11</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0F094F"/>
                    </a:solidFill>
                  </a:tcPr>
                </a:tc>
                <a:tc>
                  <a:txBody>
                    <a:bodyPr anchor="t" rtlCol="false"/>
                    <a:lstStyle/>
                    <a:p>
                      <a:pPr algn="ctr" marL="0" indent="0" lvl="0">
                        <a:lnSpc>
                          <a:spcPts val="2100"/>
                        </a:lnSpc>
                        <a:spcBef>
                          <a:spcPct val="0"/>
                        </a:spcBef>
                        <a:defRPr/>
                      </a:pPr>
                      <a:r>
                        <a:rPr lang="en-US" sz="1500" strike="noStrike" u="none">
                          <a:solidFill>
                            <a:srgbClr val="F8F8F8"/>
                          </a:solidFill>
                          <a:latin typeface="Be Vietnam Ultra-Bold"/>
                        </a:rPr>
                        <a:t>18/11</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0F094F"/>
                    </a:solidFill>
                  </a:tcPr>
                </a:tc>
                <a:tc>
                  <a:txBody>
                    <a:bodyPr anchor="t" rtlCol="false"/>
                    <a:lstStyle/>
                    <a:p>
                      <a:pPr algn="ctr" marL="0" indent="0" lvl="0">
                        <a:lnSpc>
                          <a:spcPts val="2100"/>
                        </a:lnSpc>
                        <a:spcBef>
                          <a:spcPct val="0"/>
                        </a:spcBef>
                        <a:defRPr/>
                      </a:pPr>
                      <a:r>
                        <a:rPr lang="en-US" sz="1500" strike="noStrike" u="none">
                          <a:solidFill>
                            <a:srgbClr val="F8F8F8"/>
                          </a:solidFill>
                          <a:latin typeface="Be Vietnam Ultra-Bold"/>
                        </a:rPr>
                        <a:t>20/11</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0F094F"/>
                    </a:solidFill>
                  </a:tcPr>
                </a:tc>
              </a:tr>
              <a:tr h="1132901">
                <a:tc rowSpan="3">
                  <a:txBody>
                    <a:bodyPr anchor="t" rtlCol="false"/>
                    <a:lstStyle/>
                    <a:p>
                      <a:pPr algn="ctr" marL="0" indent="0" lvl="0">
                        <a:lnSpc>
                          <a:spcPts val="2100"/>
                        </a:lnSpc>
                        <a:spcBef>
                          <a:spcPct val="0"/>
                        </a:spcBef>
                        <a:defRPr/>
                      </a:pPr>
                      <a:r>
                        <a:rPr lang="en-US" sz="1500" strike="noStrike" u="none">
                          <a:solidFill>
                            <a:srgbClr val="0F094F"/>
                          </a:solidFill>
                          <a:latin typeface="Be Vietnam Ultra-Bold Italics"/>
                        </a:rPr>
                        <a:t>ETL</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r>
                        <a:rPr lang="en-US" sz="1500" strike="noStrike" u="none">
                          <a:solidFill>
                            <a:srgbClr val="0200D6"/>
                          </a:solidFill>
                          <a:latin typeface="Be Vietnam Ultra-Bold Italics"/>
                        </a:rPr>
                        <a:t>Conseguir datasets de noticias en español</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99CB"/>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r>
              <a:tr h="705658">
                <a:tc vMerge="true">
                  <a:txBody>
                    <a:bodyPr anchor="t" rtlCol="false"/>
                    <a:lstStyle/>
                    <a:p>
                      <a:pPr algn="ctr" marL="0" indent="0" lvl="0">
                        <a:lnSpc>
                          <a:spcPts val="2100"/>
                        </a:lnSpc>
                        <a:spcBef>
                          <a:spcPct val="0"/>
                        </a:spcBef>
                        <a:defRPr/>
                      </a:pPr>
                      <a:r>
                        <a:rPr lang="en-US" sz="1500" strike="noStrike" u="none">
                          <a:solidFill>
                            <a:srgbClr val="0F094F"/>
                          </a:solidFill>
                          <a:latin typeface="Be Vietnam Ultra-Bold Italics"/>
                        </a:rPr>
                        <a:t>ETL</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r>
                        <a:rPr lang="en-US" sz="1500" strike="noStrike" u="none">
                          <a:solidFill>
                            <a:srgbClr val="0200D6"/>
                          </a:solidFill>
                          <a:latin typeface="Be Vietnam Ultra-Bold Italics"/>
                        </a:rPr>
                        <a:t>Limpiar los datasets</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99CB"/>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E0EF"/>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r>
              <a:tr h="759686">
                <a:tc vMerge="true">
                  <a:txBody>
                    <a:bodyPr anchor="t" rtlCol="false"/>
                    <a:lstStyle/>
                    <a:p>
                      <a:pPr algn="ctr" marL="0" indent="0" lvl="0">
                        <a:lnSpc>
                          <a:spcPts val="2100"/>
                        </a:lnSpc>
                        <a:spcBef>
                          <a:spcPct val="0"/>
                        </a:spcBef>
                        <a:defRPr/>
                      </a:pPr>
                      <a:r>
                        <a:rPr lang="en-US" sz="1500" strike="noStrike" u="none">
                          <a:solidFill>
                            <a:srgbClr val="0F094F"/>
                          </a:solidFill>
                          <a:latin typeface="Be Vietnam Ultra-Bold Italics"/>
                        </a:rPr>
                        <a:t>ETL</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r>
                        <a:rPr lang="en-US" sz="1500" strike="noStrike" u="none">
                          <a:solidFill>
                            <a:srgbClr val="0200D6"/>
                          </a:solidFill>
                          <a:latin typeface="Be Vietnam Ultra-Bold Italics"/>
                        </a:rPr>
                        <a:t>Cargar los datasets con pyspark</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99CB"/>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E0EF"/>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r>
              <a:tr h="1000774">
                <a:tc rowSpan="2">
                  <a:txBody>
                    <a:bodyPr anchor="t" rtlCol="false"/>
                    <a:lstStyle/>
                    <a:p>
                      <a:pPr algn="ctr" marL="0" indent="0" lvl="0">
                        <a:lnSpc>
                          <a:spcPts val="2100"/>
                        </a:lnSpc>
                        <a:spcBef>
                          <a:spcPct val="0"/>
                        </a:spcBef>
                        <a:defRPr/>
                      </a:pPr>
                      <a:r>
                        <a:rPr lang="en-US" sz="1500" strike="noStrike" u="none">
                          <a:solidFill>
                            <a:srgbClr val="0F094F"/>
                          </a:solidFill>
                          <a:latin typeface="Be Vietnam Ultra-Bold Italics"/>
                        </a:rPr>
                        <a:t>Training</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r>
                        <a:rPr lang="en-US" sz="1500" strike="noStrike" u="none">
                          <a:solidFill>
                            <a:srgbClr val="0200D6"/>
                          </a:solidFill>
                          <a:latin typeface="Be Vietnam Ultra-Bold Italics"/>
                        </a:rPr>
                        <a:t>Cargar el modelo RoBERTa y evaluar las métricas claves</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99CB"/>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E0EF"/>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r>
              <a:tr h="759686">
                <a:tc vMerge="true">
                  <a:txBody>
                    <a:bodyPr anchor="t" rtlCol="false"/>
                    <a:lstStyle/>
                    <a:p>
                      <a:pPr algn="ctr" marL="0" indent="0" lvl="0">
                        <a:lnSpc>
                          <a:spcPts val="2100"/>
                        </a:lnSpc>
                        <a:spcBef>
                          <a:spcPct val="0"/>
                        </a:spcBef>
                        <a:defRPr/>
                      </a:pPr>
                      <a:r>
                        <a:rPr lang="en-US" sz="1500" strike="noStrike" u="none">
                          <a:solidFill>
                            <a:srgbClr val="0F094F"/>
                          </a:solidFill>
                          <a:latin typeface="Be Vietnam Ultra-Bold Italics"/>
                        </a:rPr>
                        <a:t>Training</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r>
                        <a:rPr lang="en-US" sz="1500" strike="noStrike" u="none">
                          <a:solidFill>
                            <a:srgbClr val="0200D6"/>
                          </a:solidFill>
                          <a:latin typeface="Be Vietnam Ultra-Bold Italics"/>
                        </a:rPr>
                        <a:t>Tokenizar las entradas y entrenar</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99CB"/>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E0EF"/>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r>
              <a:tr h="972664">
                <a:tc rowSpan="2">
                  <a:txBody>
                    <a:bodyPr anchor="t" rtlCol="false"/>
                    <a:lstStyle/>
                    <a:p>
                      <a:pPr algn="ctr" marL="0" indent="0" lvl="0">
                        <a:lnSpc>
                          <a:spcPts val="2100"/>
                        </a:lnSpc>
                        <a:spcBef>
                          <a:spcPct val="0"/>
                        </a:spcBef>
                        <a:defRPr/>
                      </a:pPr>
                      <a:r>
                        <a:rPr lang="en-US" sz="1500" strike="noStrike" u="none">
                          <a:solidFill>
                            <a:srgbClr val="0F094F"/>
                          </a:solidFill>
                          <a:latin typeface="Be Vietnam Ultra-Bold Italics"/>
                        </a:rPr>
                        <a:t>Assessment</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r>
                        <a:rPr lang="en-US" sz="1500" strike="noStrike" u="none">
                          <a:solidFill>
                            <a:srgbClr val="0200D6"/>
                          </a:solidFill>
                          <a:latin typeface="Be Vietnam Ultra-Bold Italics"/>
                        </a:rPr>
                        <a:t>Evaluar las métricas claves del modelo nuevo y compararlas</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99CB"/>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E0EF"/>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r>
              <a:tr h="759686">
                <a:tc vMerge="true">
                  <a:txBody>
                    <a:bodyPr anchor="t" rtlCol="false"/>
                    <a:lstStyle/>
                    <a:p>
                      <a:pPr algn="ctr" marL="0" indent="0" lvl="0">
                        <a:lnSpc>
                          <a:spcPts val="2100"/>
                        </a:lnSpc>
                        <a:spcBef>
                          <a:spcPct val="0"/>
                        </a:spcBef>
                        <a:defRPr/>
                      </a:pPr>
                      <a:r>
                        <a:rPr lang="en-US" sz="1500" strike="noStrike" u="none">
                          <a:solidFill>
                            <a:srgbClr val="0F094F"/>
                          </a:solidFill>
                          <a:latin typeface="Be Vietnam Ultra-Bold Italics"/>
                        </a:rPr>
                        <a:t>Assessment</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r>
                        <a:rPr lang="en-US" sz="1500" strike="noStrike" u="none">
                          <a:solidFill>
                            <a:srgbClr val="0200D6"/>
                          </a:solidFill>
                          <a:latin typeface="Be Vietnam Ultra-Bold Italics"/>
                        </a:rPr>
                        <a:t>Evaluar las respuestas con nuevos datos</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99CB"/>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E0EF"/>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r>
              <a:tr h="760509">
                <a:tc rowSpan="2">
                  <a:txBody>
                    <a:bodyPr anchor="t" rtlCol="false"/>
                    <a:lstStyle/>
                    <a:p>
                      <a:pPr algn="ctr" marL="0" indent="0" lvl="0">
                        <a:lnSpc>
                          <a:spcPts val="2100"/>
                        </a:lnSpc>
                        <a:spcBef>
                          <a:spcPct val="0"/>
                        </a:spcBef>
                        <a:defRPr/>
                      </a:pPr>
                      <a:r>
                        <a:rPr lang="en-US" sz="1500" strike="noStrike" u="none">
                          <a:solidFill>
                            <a:srgbClr val="0F094F"/>
                          </a:solidFill>
                          <a:latin typeface="Be Vietnam Ultra-Bold Italics"/>
                        </a:rPr>
                        <a:t>Deploy</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r>
                        <a:rPr lang="en-US" sz="1500" strike="noStrike" u="none">
                          <a:solidFill>
                            <a:srgbClr val="0200D6"/>
                          </a:solidFill>
                          <a:latin typeface="Be Vietnam Ultra-Bold Italics"/>
                        </a:rPr>
                        <a:t>Desplegar el modelo en HuggingFace</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99CB"/>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E0EF"/>
                    </a:solidFill>
                  </a:tcPr>
                </a:tc>
              </a:tr>
              <a:tr h="760509">
                <a:tc vMerge="true">
                  <a:txBody>
                    <a:bodyPr anchor="t" rtlCol="false"/>
                    <a:lstStyle/>
                    <a:p>
                      <a:pPr algn="ctr" marL="0" indent="0" lvl="0">
                        <a:lnSpc>
                          <a:spcPts val="2100"/>
                        </a:lnSpc>
                        <a:spcBef>
                          <a:spcPct val="0"/>
                        </a:spcBef>
                        <a:defRPr/>
                      </a:pPr>
                      <a:r>
                        <a:rPr lang="en-US" sz="1500" strike="noStrike" u="none">
                          <a:solidFill>
                            <a:srgbClr val="0F094F"/>
                          </a:solidFill>
                          <a:latin typeface="Be Vietnam Ultra-Bold Italics"/>
                        </a:rPr>
                        <a:t>Deploy</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r>
                        <a:rPr lang="en-US" sz="1500" strike="noStrike" u="none">
                          <a:solidFill>
                            <a:srgbClr val="0200D6"/>
                          </a:solidFill>
                          <a:latin typeface="Be Vietnam Ultra-Bold Italics"/>
                        </a:rPr>
                        <a:t>Probar el modelo en HuggingFace</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8F8F8"/>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99CB"/>
                    </a:solidFill>
                  </a:tcPr>
                </a:tc>
                <a:tc>
                  <a:txBody>
                    <a:bodyPr anchor="t" rtlCol="false"/>
                    <a:lstStyle/>
                    <a:p>
                      <a:pPr algn="ctr" marL="0" indent="0" lvl="0">
                        <a:lnSpc>
                          <a:spcPts val="2100"/>
                        </a:lnSpc>
                        <a:spcBef>
                          <a:spcPct val="0"/>
                        </a:spcBef>
                        <a:defRPr/>
                      </a:pP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E0EF"/>
                    </a:solidFill>
                  </a:tcPr>
                </a:tc>
              </a:tr>
            </a:tbl>
          </a:graphicData>
        </a:graphic>
      </p:graphicFrame>
      <p:grpSp>
        <p:nvGrpSpPr>
          <p:cNvPr name="Group 5" id="5"/>
          <p:cNvGrpSpPr/>
          <p:nvPr/>
        </p:nvGrpSpPr>
        <p:grpSpPr>
          <a:xfrm rot="0">
            <a:off x="857680" y="539337"/>
            <a:ext cx="3903162" cy="489363"/>
            <a:chOff x="0" y="0"/>
            <a:chExt cx="5204217" cy="652485"/>
          </a:xfrm>
        </p:grpSpPr>
        <p:sp>
          <p:nvSpPr>
            <p:cNvPr name="TextBox 6" id="6"/>
            <p:cNvSpPr txBox="true"/>
            <p:nvPr/>
          </p:nvSpPr>
          <p:spPr>
            <a:xfrm rot="0">
              <a:off x="877820" y="65066"/>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01003B"/>
                  </a:solidFill>
                  <a:latin typeface="IBM Plex Sans Bold"/>
                </a:rPr>
                <a:t>CRACK THE CODE</a:t>
              </a:r>
            </a:p>
          </p:txBody>
        </p:sp>
        <p:sp>
          <p:nvSpPr>
            <p:cNvPr name="Freeform 7" id="7"/>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0585531" y="1727035"/>
            <a:ext cx="945266" cy="945266"/>
          </a:xfrm>
          <a:custGeom>
            <a:avLst/>
            <a:gdLst/>
            <a:ahLst/>
            <a:cxnLst/>
            <a:rect r="r" b="b" t="t" l="l"/>
            <a:pathLst>
              <a:path h="945266" w="945266">
                <a:moveTo>
                  <a:pt x="0" y="0"/>
                </a:moveTo>
                <a:lnTo>
                  <a:pt x="945266" y="0"/>
                </a:lnTo>
                <a:lnTo>
                  <a:pt x="945266" y="945265"/>
                </a:lnTo>
                <a:lnTo>
                  <a:pt x="0" y="9452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82614" y="1824118"/>
            <a:ext cx="751100" cy="751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1</a:t>
              </a:r>
            </a:p>
          </p:txBody>
        </p:sp>
      </p:grpSp>
      <p:sp>
        <p:nvSpPr>
          <p:cNvPr name="Freeform 6" id="6"/>
          <p:cNvSpPr/>
          <p:nvPr/>
        </p:nvSpPr>
        <p:spPr>
          <a:xfrm flipH="false" flipV="false" rot="0">
            <a:off x="10585531" y="3199876"/>
            <a:ext cx="945266" cy="945266"/>
          </a:xfrm>
          <a:custGeom>
            <a:avLst/>
            <a:gdLst/>
            <a:ahLst/>
            <a:cxnLst/>
            <a:rect r="r" b="b" t="t" l="l"/>
            <a:pathLst>
              <a:path h="945266" w="945266">
                <a:moveTo>
                  <a:pt x="0" y="0"/>
                </a:moveTo>
                <a:lnTo>
                  <a:pt x="945266" y="0"/>
                </a:lnTo>
                <a:lnTo>
                  <a:pt x="945266" y="945266"/>
                </a:lnTo>
                <a:lnTo>
                  <a:pt x="0" y="945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682614" y="3296959"/>
            <a:ext cx="751100" cy="751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2</a:t>
              </a:r>
            </a:p>
          </p:txBody>
        </p:sp>
      </p:grpSp>
      <p:sp>
        <p:nvSpPr>
          <p:cNvPr name="Freeform 10" id="10"/>
          <p:cNvSpPr/>
          <p:nvPr/>
        </p:nvSpPr>
        <p:spPr>
          <a:xfrm flipH="false" flipV="false" rot="0">
            <a:off x="10585531" y="4672717"/>
            <a:ext cx="945266" cy="945266"/>
          </a:xfrm>
          <a:custGeom>
            <a:avLst/>
            <a:gdLst/>
            <a:ahLst/>
            <a:cxnLst/>
            <a:rect r="r" b="b" t="t" l="l"/>
            <a:pathLst>
              <a:path h="945266" w="945266">
                <a:moveTo>
                  <a:pt x="0" y="0"/>
                </a:moveTo>
                <a:lnTo>
                  <a:pt x="945266" y="0"/>
                </a:lnTo>
                <a:lnTo>
                  <a:pt x="945266" y="945266"/>
                </a:lnTo>
                <a:lnTo>
                  <a:pt x="0" y="945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10682614" y="4769800"/>
            <a:ext cx="751100" cy="751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3</a:t>
              </a:r>
            </a:p>
          </p:txBody>
        </p:sp>
      </p:grpSp>
      <p:sp>
        <p:nvSpPr>
          <p:cNvPr name="Freeform 14" id="14"/>
          <p:cNvSpPr/>
          <p:nvPr/>
        </p:nvSpPr>
        <p:spPr>
          <a:xfrm flipH="false" flipV="false" rot="0">
            <a:off x="10585531" y="6145559"/>
            <a:ext cx="945266" cy="945266"/>
          </a:xfrm>
          <a:custGeom>
            <a:avLst/>
            <a:gdLst/>
            <a:ahLst/>
            <a:cxnLst/>
            <a:rect r="r" b="b" t="t" l="l"/>
            <a:pathLst>
              <a:path h="945266" w="945266">
                <a:moveTo>
                  <a:pt x="0" y="0"/>
                </a:moveTo>
                <a:lnTo>
                  <a:pt x="945266" y="0"/>
                </a:lnTo>
                <a:lnTo>
                  <a:pt x="945266" y="945266"/>
                </a:lnTo>
                <a:lnTo>
                  <a:pt x="0" y="945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0682614" y="6242642"/>
            <a:ext cx="751100" cy="7511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4</a:t>
              </a:r>
            </a:p>
          </p:txBody>
        </p:sp>
      </p:grpSp>
      <p:sp>
        <p:nvSpPr>
          <p:cNvPr name="TextBox 18" id="18"/>
          <p:cNvSpPr txBox="true"/>
          <p:nvPr/>
        </p:nvSpPr>
        <p:spPr>
          <a:xfrm rot="0">
            <a:off x="1028700" y="4755386"/>
            <a:ext cx="3732142" cy="1076325"/>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Índice</a:t>
            </a:r>
          </a:p>
        </p:txBody>
      </p:sp>
      <p:sp>
        <p:nvSpPr>
          <p:cNvPr name="TextBox 19" id="19"/>
          <p:cNvSpPr txBox="true"/>
          <p:nvPr/>
        </p:nvSpPr>
        <p:spPr>
          <a:xfrm rot="0">
            <a:off x="12042945" y="1977536"/>
            <a:ext cx="3352000" cy="375092"/>
          </a:xfrm>
          <a:prstGeom prst="rect">
            <a:avLst/>
          </a:prstGeom>
        </p:spPr>
        <p:txBody>
          <a:bodyPr anchor="t" rtlCol="false" tIns="0" lIns="0" bIns="0" rIns="0">
            <a:spAutoFit/>
          </a:bodyPr>
          <a:lstStyle/>
          <a:p>
            <a:pPr>
              <a:lnSpc>
                <a:spcPts val="3161"/>
              </a:lnSpc>
            </a:pPr>
            <a:r>
              <a:rPr lang="en-US" sz="2258">
                <a:solidFill>
                  <a:srgbClr val="01003B"/>
                </a:solidFill>
                <a:latin typeface="IBM Plex Sans"/>
              </a:rPr>
              <a:t>Introducción</a:t>
            </a:r>
          </a:p>
        </p:txBody>
      </p:sp>
      <p:sp>
        <p:nvSpPr>
          <p:cNvPr name="TextBox 20" id="20"/>
          <p:cNvSpPr txBox="true"/>
          <p:nvPr/>
        </p:nvSpPr>
        <p:spPr>
          <a:xfrm rot="0">
            <a:off x="12042945" y="3450378"/>
            <a:ext cx="3352000" cy="375092"/>
          </a:xfrm>
          <a:prstGeom prst="rect">
            <a:avLst/>
          </a:prstGeom>
        </p:spPr>
        <p:txBody>
          <a:bodyPr anchor="t" rtlCol="false" tIns="0" lIns="0" bIns="0" rIns="0">
            <a:spAutoFit/>
          </a:bodyPr>
          <a:lstStyle/>
          <a:p>
            <a:pPr>
              <a:lnSpc>
                <a:spcPts val="3161"/>
              </a:lnSpc>
            </a:pPr>
            <a:r>
              <a:rPr lang="en-US" sz="2258">
                <a:solidFill>
                  <a:srgbClr val="01003B"/>
                </a:solidFill>
                <a:latin typeface="IBM Plex Sans"/>
              </a:rPr>
              <a:t>Objetivos</a:t>
            </a:r>
          </a:p>
        </p:txBody>
      </p:sp>
      <p:sp>
        <p:nvSpPr>
          <p:cNvPr name="TextBox 21" id="21"/>
          <p:cNvSpPr txBox="true"/>
          <p:nvPr/>
        </p:nvSpPr>
        <p:spPr>
          <a:xfrm rot="0">
            <a:off x="12042945" y="4923219"/>
            <a:ext cx="3352000" cy="375092"/>
          </a:xfrm>
          <a:prstGeom prst="rect">
            <a:avLst/>
          </a:prstGeom>
        </p:spPr>
        <p:txBody>
          <a:bodyPr anchor="t" rtlCol="false" tIns="0" lIns="0" bIns="0" rIns="0">
            <a:spAutoFit/>
          </a:bodyPr>
          <a:lstStyle/>
          <a:p>
            <a:pPr>
              <a:lnSpc>
                <a:spcPts val="3161"/>
              </a:lnSpc>
            </a:pPr>
            <a:r>
              <a:rPr lang="en-US" sz="2258">
                <a:solidFill>
                  <a:srgbClr val="01003B"/>
                </a:solidFill>
                <a:latin typeface="IBM Plex Sans"/>
              </a:rPr>
              <a:t>Plan detalle</a:t>
            </a:r>
          </a:p>
        </p:txBody>
      </p:sp>
      <p:sp>
        <p:nvSpPr>
          <p:cNvPr name="TextBox 22" id="22"/>
          <p:cNvSpPr txBox="true"/>
          <p:nvPr/>
        </p:nvSpPr>
        <p:spPr>
          <a:xfrm rot="0">
            <a:off x="12042945" y="6393212"/>
            <a:ext cx="3352000" cy="380790"/>
          </a:xfrm>
          <a:prstGeom prst="rect">
            <a:avLst/>
          </a:prstGeom>
        </p:spPr>
        <p:txBody>
          <a:bodyPr anchor="t" rtlCol="false" tIns="0" lIns="0" bIns="0" rIns="0">
            <a:spAutoFit/>
          </a:bodyPr>
          <a:lstStyle/>
          <a:p>
            <a:pPr>
              <a:lnSpc>
                <a:spcPts val="3161"/>
              </a:lnSpc>
            </a:pPr>
            <a:r>
              <a:rPr lang="en-US" sz="2258">
                <a:solidFill>
                  <a:srgbClr val="01003B"/>
                </a:solidFill>
                <a:latin typeface="IBM Plex Sans"/>
              </a:rPr>
              <a:t>Cronograma</a:t>
            </a:r>
          </a:p>
        </p:txBody>
      </p:sp>
      <p:sp>
        <p:nvSpPr>
          <p:cNvPr name="Freeform 23" id="23"/>
          <p:cNvSpPr/>
          <p:nvPr/>
        </p:nvSpPr>
        <p:spPr>
          <a:xfrm flipH="false" flipV="false" rot="0">
            <a:off x="10585531" y="7719475"/>
            <a:ext cx="945266" cy="945266"/>
          </a:xfrm>
          <a:custGeom>
            <a:avLst/>
            <a:gdLst/>
            <a:ahLst/>
            <a:cxnLst/>
            <a:rect r="r" b="b" t="t" l="l"/>
            <a:pathLst>
              <a:path h="945266" w="945266">
                <a:moveTo>
                  <a:pt x="0" y="0"/>
                </a:moveTo>
                <a:lnTo>
                  <a:pt x="945266" y="0"/>
                </a:lnTo>
                <a:lnTo>
                  <a:pt x="945266" y="945265"/>
                </a:lnTo>
                <a:lnTo>
                  <a:pt x="0" y="9452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4" id="24"/>
          <p:cNvGrpSpPr/>
          <p:nvPr/>
        </p:nvGrpSpPr>
        <p:grpSpPr>
          <a:xfrm rot="0">
            <a:off x="10682614" y="7816558"/>
            <a:ext cx="751100" cy="75110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5</a:t>
              </a:r>
            </a:p>
          </p:txBody>
        </p:sp>
      </p:grpSp>
      <p:sp>
        <p:nvSpPr>
          <p:cNvPr name="TextBox 27" id="27"/>
          <p:cNvSpPr txBox="true"/>
          <p:nvPr/>
        </p:nvSpPr>
        <p:spPr>
          <a:xfrm rot="0">
            <a:off x="12042945" y="7967127"/>
            <a:ext cx="3352000" cy="380790"/>
          </a:xfrm>
          <a:prstGeom prst="rect">
            <a:avLst/>
          </a:prstGeom>
        </p:spPr>
        <p:txBody>
          <a:bodyPr anchor="t" rtlCol="false" tIns="0" lIns="0" bIns="0" rIns="0">
            <a:spAutoFit/>
          </a:bodyPr>
          <a:lstStyle/>
          <a:p>
            <a:pPr>
              <a:lnSpc>
                <a:spcPts val="3161"/>
              </a:lnSpc>
            </a:pPr>
            <a:r>
              <a:rPr lang="en-US" sz="2258">
                <a:solidFill>
                  <a:srgbClr val="01003B"/>
                </a:solidFill>
                <a:latin typeface="IBM Plex Sans"/>
              </a:rPr>
              <a:t>Bibliografía</a:t>
            </a:r>
          </a:p>
        </p:txBody>
      </p:sp>
      <p:sp>
        <p:nvSpPr>
          <p:cNvPr name="Freeform 28" id="28"/>
          <p:cNvSpPr/>
          <p:nvPr/>
        </p:nvSpPr>
        <p:spPr>
          <a:xfrm flipH="false" flipV="false" rot="224568">
            <a:off x="-197515" y="8098392"/>
            <a:ext cx="8868814" cy="7159552"/>
          </a:xfrm>
          <a:custGeom>
            <a:avLst/>
            <a:gdLst/>
            <a:ahLst/>
            <a:cxnLst/>
            <a:rect r="r" b="b" t="t" l="l"/>
            <a:pathLst>
              <a:path h="7159552" w="8868814">
                <a:moveTo>
                  <a:pt x="0" y="0"/>
                </a:moveTo>
                <a:lnTo>
                  <a:pt x="8868814" y="0"/>
                </a:lnTo>
                <a:lnTo>
                  <a:pt x="8868814" y="7159551"/>
                </a:lnTo>
                <a:lnTo>
                  <a:pt x="0" y="71595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9" id="29"/>
          <p:cNvGrpSpPr/>
          <p:nvPr/>
        </p:nvGrpSpPr>
        <p:grpSpPr>
          <a:xfrm rot="0">
            <a:off x="857680" y="539337"/>
            <a:ext cx="3903162" cy="489363"/>
            <a:chOff x="0" y="0"/>
            <a:chExt cx="5204217" cy="652485"/>
          </a:xfrm>
        </p:grpSpPr>
        <p:sp>
          <p:nvSpPr>
            <p:cNvPr name="TextBox 30" id="30"/>
            <p:cNvSpPr txBox="true"/>
            <p:nvPr/>
          </p:nvSpPr>
          <p:spPr>
            <a:xfrm rot="0">
              <a:off x="877820" y="65066"/>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01003B"/>
                  </a:solidFill>
                  <a:latin typeface="IBM Plex Sans Bold"/>
                </a:rPr>
                <a:t>CRACK THE CODE</a:t>
              </a:r>
            </a:p>
          </p:txBody>
        </p:sp>
        <p:sp>
          <p:nvSpPr>
            <p:cNvPr name="Freeform 31" id="31"/>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665253"/>
            <a:ext cx="10198249" cy="5601412"/>
          </a:xfrm>
          <a:custGeom>
            <a:avLst/>
            <a:gdLst/>
            <a:ahLst/>
            <a:cxnLst/>
            <a:rect r="r" b="b" t="t" l="l"/>
            <a:pathLst>
              <a:path h="5601412" w="10198249">
                <a:moveTo>
                  <a:pt x="0" y="0"/>
                </a:moveTo>
                <a:lnTo>
                  <a:pt x="10198249" y="0"/>
                </a:lnTo>
                <a:lnTo>
                  <a:pt x="10198249" y="5601411"/>
                </a:lnTo>
                <a:lnTo>
                  <a:pt x="0" y="5601411"/>
                </a:lnTo>
                <a:lnTo>
                  <a:pt x="0" y="0"/>
                </a:lnTo>
                <a:close/>
              </a:path>
            </a:pathLst>
          </a:custGeom>
          <a:blipFill>
            <a:blip r:embed="rId2"/>
            <a:stretch>
              <a:fillRect l="0" t="-9041" r="0" b="0"/>
            </a:stretch>
          </a:blipFill>
        </p:spPr>
      </p:sp>
      <p:sp>
        <p:nvSpPr>
          <p:cNvPr name="TextBox 3" id="3"/>
          <p:cNvSpPr txBox="true"/>
          <p:nvPr/>
        </p:nvSpPr>
        <p:spPr>
          <a:xfrm rot="0">
            <a:off x="1028700" y="1019175"/>
            <a:ext cx="5334000" cy="847725"/>
          </a:xfrm>
          <a:prstGeom prst="rect">
            <a:avLst/>
          </a:prstGeom>
        </p:spPr>
        <p:txBody>
          <a:bodyPr anchor="t" rtlCol="false" tIns="0" lIns="0" bIns="0" rIns="0">
            <a:spAutoFit/>
          </a:bodyPr>
          <a:lstStyle/>
          <a:p>
            <a:pPr algn="l">
              <a:lnSpc>
                <a:spcPts val="6600"/>
              </a:lnSpc>
            </a:pPr>
            <a:r>
              <a:rPr lang="en-US" sz="5500">
                <a:solidFill>
                  <a:srgbClr val="01003B"/>
                </a:solidFill>
                <a:latin typeface="Be Vietnam Ultra-Bold"/>
              </a:rPr>
              <a:t>Referencias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3913870" y="0"/>
            <a:ext cx="10460261" cy="10287000"/>
          </a:xfrm>
          <a:custGeom>
            <a:avLst/>
            <a:gdLst/>
            <a:ahLst/>
            <a:cxnLst/>
            <a:rect r="r" b="b" t="t" l="l"/>
            <a:pathLst>
              <a:path h="10287000" w="10460261">
                <a:moveTo>
                  <a:pt x="0" y="0"/>
                </a:moveTo>
                <a:lnTo>
                  <a:pt x="10460260" y="0"/>
                </a:lnTo>
                <a:lnTo>
                  <a:pt x="10460260" y="10287000"/>
                </a:lnTo>
                <a:lnTo>
                  <a:pt x="0" y="10287000"/>
                </a:lnTo>
                <a:lnTo>
                  <a:pt x="0" y="0"/>
                </a:lnTo>
                <a:close/>
              </a:path>
            </a:pathLst>
          </a:custGeom>
          <a:blipFill>
            <a:blip r:embed="rId2"/>
            <a:stretch>
              <a:fillRect l="0" t="-40523" r="0" b="-41055"/>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3904">
            <a:off x="-729481" y="6429334"/>
            <a:ext cx="9557281" cy="7715332"/>
          </a:xfrm>
          <a:custGeom>
            <a:avLst/>
            <a:gdLst/>
            <a:ahLst/>
            <a:cxnLst/>
            <a:rect r="r" b="b" t="t" l="l"/>
            <a:pathLst>
              <a:path h="7715332" w="9557281">
                <a:moveTo>
                  <a:pt x="0" y="0"/>
                </a:moveTo>
                <a:lnTo>
                  <a:pt x="9557280" y="0"/>
                </a:lnTo>
                <a:lnTo>
                  <a:pt x="9557280" y="7715332"/>
                </a:lnTo>
                <a:lnTo>
                  <a:pt x="0" y="7715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4453080"/>
            <a:ext cx="6628937" cy="1076325"/>
          </a:xfrm>
          <a:prstGeom prst="rect">
            <a:avLst/>
          </a:prstGeom>
        </p:spPr>
        <p:txBody>
          <a:bodyPr anchor="t" rtlCol="false" tIns="0" lIns="0" bIns="0" rIns="0">
            <a:spAutoFit/>
          </a:bodyPr>
          <a:lstStyle/>
          <a:p>
            <a:pPr>
              <a:lnSpc>
                <a:spcPts val="8400"/>
              </a:lnSpc>
            </a:pPr>
            <a:r>
              <a:rPr lang="en-US" sz="7000">
                <a:solidFill>
                  <a:srgbClr val="F8F8F8"/>
                </a:solidFill>
                <a:latin typeface="Be Vietnam Ultra-Bold"/>
              </a:rPr>
              <a:t>INTRODUCCIÓN</a:t>
            </a:r>
          </a:p>
        </p:txBody>
      </p:sp>
      <p:sp>
        <p:nvSpPr>
          <p:cNvPr name="Freeform 5" id="5"/>
          <p:cNvSpPr/>
          <p:nvPr/>
        </p:nvSpPr>
        <p:spPr>
          <a:xfrm flipH="false" flipV="false" rot="2159446">
            <a:off x="12714352" y="-2614882"/>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857680" y="539337"/>
            <a:ext cx="3903162" cy="489363"/>
            <a:chOff x="0" y="0"/>
            <a:chExt cx="5204217" cy="652485"/>
          </a:xfrm>
        </p:grpSpPr>
        <p:sp>
          <p:nvSpPr>
            <p:cNvPr name="TextBox 7" id="7"/>
            <p:cNvSpPr txBox="true"/>
            <p:nvPr/>
          </p:nvSpPr>
          <p:spPr>
            <a:xfrm rot="0">
              <a:off x="877820" y="65066"/>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F8F8F8"/>
                  </a:solidFill>
                  <a:latin typeface="IBM Plex Sans Bold"/>
                </a:rPr>
                <a:t>CRACK THE CODE</a:t>
              </a:r>
            </a:p>
          </p:txBody>
        </p:sp>
        <p:sp>
          <p:nvSpPr>
            <p:cNvPr name="Freeform 8" id="8"/>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57680" y="539337"/>
            <a:ext cx="3903162" cy="489363"/>
            <a:chOff x="0" y="0"/>
            <a:chExt cx="5204217" cy="652485"/>
          </a:xfrm>
        </p:grpSpPr>
        <p:sp>
          <p:nvSpPr>
            <p:cNvPr name="TextBox 3" id="3"/>
            <p:cNvSpPr txBox="true"/>
            <p:nvPr/>
          </p:nvSpPr>
          <p:spPr>
            <a:xfrm rot="0">
              <a:off x="877820" y="65066"/>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202020"/>
                  </a:solidFill>
                  <a:latin typeface="IBM Plex Sans Bold"/>
                </a:rPr>
                <a:t>CRACK THE CODE</a:t>
              </a:r>
            </a:p>
          </p:txBody>
        </p:sp>
        <p:sp>
          <p:nvSpPr>
            <p:cNvPr name="Freeform 4" id="4"/>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857680" y="2943613"/>
            <a:ext cx="9359660" cy="5959764"/>
          </a:xfrm>
          <a:custGeom>
            <a:avLst/>
            <a:gdLst/>
            <a:ahLst/>
            <a:cxnLst/>
            <a:rect r="r" b="b" t="t" l="l"/>
            <a:pathLst>
              <a:path h="5959764" w="9359660">
                <a:moveTo>
                  <a:pt x="0" y="0"/>
                </a:moveTo>
                <a:lnTo>
                  <a:pt x="9359660" y="0"/>
                </a:lnTo>
                <a:lnTo>
                  <a:pt x="9359660" y="5959764"/>
                </a:lnTo>
                <a:lnTo>
                  <a:pt x="0" y="5959764"/>
                </a:lnTo>
                <a:lnTo>
                  <a:pt x="0" y="0"/>
                </a:lnTo>
                <a:close/>
              </a:path>
            </a:pathLst>
          </a:custGeom>
          <a:blipFill>
            <a:blip r:embed="rId4"/>
            <a:stretch>
              <a:fillRect l="-19121" t="0" r="-17969" b="-18414"/>
            </a:stretch>
          </a:blipFill>
        </p:spPr>
      </p:sp>
      <p:sp>
        <p:nvSpPr>
          <p:cNvPr name="Freeform 6" id="6"/>
          <p:cNvSpPr/>
          <p:nvPr/>
        </p:nvSpPr>
        <p:spPr>
          <a:xfrm flipH="false" flipV="false" rot="0">
            <a:off x="11322442" y="1391937"/>
            <a:ext cx="5132172" cy="5132172"/>
          </a:xfrm>
          <a:custGeom>
            <a:avLst/>
            <a:gdLst/>
            <a:ahLst/>
            <a:cxnLst/>
            <a:rect r="r" b="b" t="t" l="l"/>
            <a:pathLst>
              <a:path h="5132172" w="5132172">
                <a:moveTo>
                  <a:pt x="0" y="0"/>
                </a:moveTo>
                <a:lnTo>
                  <a:pt x="5132172" y="0"/>
                </a:lnTo>
                <a:lnTo>
                  <a:pt x="5132172" y="5132172"/>
                </a:lnTo>
                <a:lnTo>
                  <a:pt x="0" y="5132172"/>
                </a:lnTo>
                <a:lnTo>
                  <a:pt x="0" y="0"/>
                </a:lnTo>
                <a:close/>
              </a:path>
            </a:pathLst>
          </a:custGeom>
          <a:blipFill>
            <a:blip r:embed="rId5"/>
            <a:stretch>
              <a:fillRect l="0" t="0" r="0" b="0"/>
            </a:stretch>
          </a:blipFill>
        </p:spPr>
      </p:sp>
      <p:sp>
        <p:nvSpPr>
          <p:cNvPr name="Freeform 7" id="7"/>
          <p:cNvSpPr/>
          <p:nvPr/>
        </p:nvSpPr>
        <p:spPr>
          <a:xfrm flipH="false" flipV="false" rot="0">
            <a:off x="10846557" y="5651132"/>
            <a:ext cx="6412743" cy="3607168"/>
          </a:xfrm>
          <a:custGeom>
            <a:avLst/>
            <a:gdLst/>
            <a:ahLst/>
            <a:cxnLst/>
            <a:rect r="r" b="b" t="t" l="l"/>
            <a:pathLst>
              <a:path h="3607168" w="6412743">
                <a:moveTo>
                  <a:pt x="0" y="0"/>
                </a:moveTo>
                <a:lnTo>
                  <a:pt x="6412743" y="0"/>
                </a:lnTo>
                <a:lnTo>
                  <a:pt x="6412743" y="3607168"/>
                </a:lnTo>
                <a:lnTo>
                  <a:pt x="0" y="3607168"/>
                </a:lnTo>
                <a:lnTo>
                  <a:pt x="0" y="0"/>
                </a:lnTo>
                <a:close/>
              </a:path>
            </a:pathLst>
          </a:custGeom>
          <a:blipFill>
            <a:blip r:embed="rId6"/>
            <a:stretch>
              <a:fillRect l="0" t="0" r="0" b="0"/>
            </a:stretch>
          </a:blipFill>
        </p:spPr>
      </p:sp>
      <p:sp>
        <p:nvSpPr>
          <p:cNvPr name="TextBox 8" id="8"/>
          <p:cNvSpPr txBox="true"/>
          <p:nvPr/>
        </p:nvSpPr>
        <p:spPr>
          <a:xfrm rot="0">
            <a:off x="4674273" y="1391937"/>
            <a:ext cx="8939455" cy="952500"/>
          </a:xfrm>
          <a:prstGeom prst="rect">
            <a:avLst/>
          </a:prstGeom>
        </p:spPr>
        <p:txBody>
          <a:bodyPr anchor="t" rtlCol="false" tIns="0" lIns="0" bIns="0" rIns="0">
            <a:spAutoFit/>
          </a:bodyPr>
          <a:lstStyle/>
          <a:p>
            <a:pPr>
              <a:lnSpc>
                <a:spcPts val="7560"/>
              </a:lnSpc>
            </a:pPr>
            <a:r>
              <a:rPr lang="en-US" sz="6300">
                <a:solidFill>
                  <a:srgbClr val="01003B"/>
                </a:solidFill>
                <a:latin typeface="Be Vietnam Ultra-Bold"/>
              </a:rPr>
              <a:t>Descripción y contexto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3904">
            <a:off x="-729481" y="6429334"/>
            <a:ext cx="9557281" cy="7715332"/>
          </a:xfrm>
          <a:custGeom>
            <a:avLst/>
            <a:gdLst/>
            <a:ahLst/>
            <a:cxnLst/>
            <a:rect r="r" b="b" t="t" l="l"/>
            <a:pathLst>
              <a:path h="7715332" w="9557281">
                <a:moveTo>
                  <a:pt x="0" y="0"/>
                </a:moveTo>
                <a:lnTo>
                  <a:pt x="9557280" y="0"/>
                </a:lnTo>
                <a:lnTo>
                  <a:pt x="9557280" y="7715332"/>
                </a:lnTo>
                <a:lnTo>
                  <a:pt x="0" y="7715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4453080"/>
            <a:ext cx="6628937" cy="1076325"/>
          </a:xfrm>
          <a:prstGeom prst="rect">
            <a:avLst/>
          </a:prstGeom>
        </p:spPr>
        <p:txBody>
          <a:bodyPr anchor="t" rtlCol="false" tIns="0" lIns="0" bIns="0" rIns="0">
            <a:spAutoFit/>
          </a:bodyPr>
          <a:lstStyle/>
          <a:p>
            <a:pPr>
              <a:lnSpc>
                <a:spcPts val="8400"/>
              </a:lnSpc>
            </a:pPr>
            <a:r>
              <a:rPr lang="en-US" sz="7000">
                <a:solidFill>
                  <a:srgbClr val="F8F8F8"/>
                </a:solidFill>
                <a:latin typeface="Be Vietnam Ultra-Bold"/>
              </a:rPr>
              <a:t>OBJETIVOS</a:t>
            </a:r>
          </a:p>
        </p:txBody>
      </p:sp>
      <p:sp>
        <p:nvSpPr>
          <p:cNvPr name="Freeform 5" id="5"/>
          <p:cNvSpPr/>
          <p:nvPr/>
        </p:nvSpPr>
        <p:spPr>
          <a:xfrm flipH="false" flipV="false" rot="2159446">
            <a:off x="12714352" y="-2614882"/>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857680" y="539337"/>
            <a:ext cx="3903162" cy="489363"/>
            <a:chOff x="0" y="0"/>
            <a:chExt cx="5204217" cy="652485"/>
          </a:xfrm>
        </p:grpSpPr>
        <p:sp>
          <p:nvSpPr>
            <p:cNvPr name="TextBox 7" id="7"/>
            <p:cNvSpPr txBox="true"/>
            <p:nvPr/>
          </p:nvSpPr>
          <p:spPr>
            <a:xfrm rot="0">
              <a:off x="877820" y="65066"/>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F8F8F8"/>
                  </a:solidFill>
                  <a:latin typeface="IBM Plex Sans Bold"/>
                </a:rPr>
                <a:t>CRACK THE CODE</a:t>
              </a:r>
            </a:p>
          </p:txBody>
        </p:sp>
        <p:sp>
          <p:nvSpPr>
            <p:cNvPr name="Freeform 8" id="8"/>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82506">
            <a:off x="-171018" y="7281156"/>
            <a:ext cx="14964769" cy="12080650"/>
          </a:xfrm>
          <a:custGeom>
            <a:avLst/>
            <a:gdLst/>
            <a:ahLst/>
            <a:cxnLst/>
            <a:rect r="r" b="b" t="t" l="l"/>
            <a:pathLst>
              <a:path h="12080650" w="14964769">
                <a:moveTo>
                  <a:pt x="0" y="0"/>
                </a:moveTo>
                <a:lnTo>
                  <a:pt x="14964769" y="0"/>
                </a:lnTo>
                <a:lnTo>
                  <a:pt x="14964769" y="12080650"/>
                </a:lnTo>
                <a:lnTo>
                  <a:pt x="0" y="12080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57680" y="539337"/>
            <a:ext cx="3903162" cy="489363"/>
            <a:chOff x="0" y="0"/>
            <a:chExt cx="5204217" cy="652485"/>
          </a:xfrm>
        </p:grpSpPr>
        <p:sp>
          <p:nvSpPr>
            <p:cNvPr name="TextBox 4" id="4"/>
            <p:cNvSpPr txBox="true"/>
            <p:nvPr/>
          </p:nvSpPr>
          <p:spPr>
            <a:xfrm rot="0">
              <a:off x="877820" y="65066"/>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202020"/>
                  </a:solidFill>
                  <a:latin typeface="IBM Plex Sans Bold"/>
                </a:rPr>
                <a:t>CRACK THE CODE</a:t>
              </a:r>
            </a:p>
          </p:txBody>
        </p:sp>
        <p:sp>
          <p:nvSpPr>
            <p:cNvPr name="Freeform 5" id="5"/>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5400000">
            <a:off x="2229216" y="2031336"/>
            <a:ext cx="5406775" cy="5406775"/>
          </a:xfrm>
          <a:custGeom>
            <a:avLst/>
            <a:gdLst/>
            <a:ahLst/>
            <a:cxnLst/>
            <a:rect r="r" b="b" t="t" l="l"/>
            <a:pathLst>
              <a:path h="5406775" w="5406775">
                <a:moveTo>
                  <a:pt x="0" y="0"/>
                </a:moveTo>
                <a:lnTo>
                  <a:pt x="5406775" y="0"/>
                </a:lnTo>
                <a:lnTo>
                  <a:pt x="5406775" y="5406775"/>
                </a:lnTo>
                <a:lnTo>
                  <a:pt x="0" y="54067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9893541" y="2766850"/>
            <a:ext cx="7365759" cy="952500"/>
          </a:xfrm>
          <a:prstGeom prst="rect">
            <a:avLst/>
          </a:prstGeom>
        </p:spPr>
        <p:txBody>
          <a:bodyPr anchor="t" rtlCol="false" tIns="0" lIns="0" bIns="0" rIns="0">
            <a:spAutoFit/>
          </a:bodyPr>
          <a:lstStyle/>
          <a:p>
            <a:pPr>
              <a:lnSpc>
                <a:spcPts val="7560"/>
              </a:lnSpc>
            </a:pPr>
            <a:r>
              <a:rPr lang="en-US" sz="6300">
                <a:solidFill>
                  <a:srgbClr val="01003B"/>
                </a:solidFill>
                <a:latin typeface="Be Vietnam Ultra-Bold"/>
              </a:rPr>
              <a:t>OBJETIVO GENERAL</a:t>
            </a:r>
          </a:p>
        </p:txBody>
      </p:sp>
      <p:sp>
        <p:nvSpPr>
          <p:cNvPr name="TextBox 8" id="8"/>
          <p:cNvSpPr txBox="true"/>
          <p:nvPr/>
        </p:nvSpPr>
        <p:spPr>
          <a:xfrm rot="0">
            <a:off x="9893541" y="4382774"/>
            <a:ext cx="7247513" cy="2957830"/>
          </a:xfrm>
          <a:prstGeom prst="rect">
            <a:avLst/>
          </a:prstGeom>
        </p:spPr>
        <p:txBody>
          <a:bodyPr anchor="t" rtlCol="false" tIns="0" lIns="0" bIns="0" rIns="0">
            <a:spAutoFit/>
          </a:bodyPr>
          <a:lstStyle/>
          <a:p>
            <a:pPr algn="l" marL="604521" indent="-302261" lvl="1">
              <a:lnSpc>
                <a:spcPts val="3920"/>
              </a:lnSpc>
              <a:buFont typeface="Arial"/>
              <a:buChar char="•"/>
            </a:pPr>
            <a:r>
              <a:rPr lang="en-US" sz="2800">
                <a:solidFill>
                  <a:srgbClr val="01003B"/>
                </a:solidFill>
                <a:latin typeface="IBM Plex Sans"/>
              </a:rPr>
              <a:t>Entrenar el modelo RoBERTa en español con el propósito de mejorar la detección de fake news en español, contribuyendo así a la mitigación de la difusión de información falsa y engañosa en el ámbito de habla hispana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3801199">
            <a:off x="5587814" y="3814721"/>
            <a:ext cx="16867312" cy="6102900"/>
          </a:xfrm>
          <a:custGeom>
            <a:avLst/>
            <a:gdLst/>
            <a:ahLst/>
            <a:cxnLst/>
            <a:rect r="r" b="b" t="t" l="l"/>
            <a:pathLst>
              <a:path h="6102900" w="16867312">
                <a:moveTo>
                  <a:pt x="0" y="0"/>
                </a:moveTo>
                <a:lnTo>
                  <a:pt x="16867311" y="0"/>
                </a:lnTo>
                <a:lnTo>
                  <a:pt x="16867311" y="6102900"/>
                </a:lnTo>
                <a:lnTo>
                  <a:pt x="0" y="6102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57680" y="539337"/>
            <a:ext cx="3903162" cy="489363"/>
            <a:chOff x="0" y="0"/>
            <a:chExt cx="5204217" cy="652485"/>
          </a:xfrm>
        </p:grpSpPr>
        <p:sp>
          <p:nvSpPr>
            <p:cNvPr name="TextBox 4" id="4"/>
            <p:cNvSpPr txBox="true"/>
            <p:nvPr/>
          </p:nvSpPr>
          <p:spPr>
            <a:xfrm rot="0">
              <a:off x="877820" y="65066"/>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01003B"/>
                  </a:solidFill>
                  <a:latin typeface="IBM Plex Sans Bold"/>
                </a:rPr>
                <a:t>CRACK THE CODE</a:t>
              </a:r>
            </a:p>
          </p:txBody>
        </p:sp>
        <p:sp>
          <p:nvSpPr>
            <p:cNvPr name="Freeform 5" id="5"/>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6" id="6"/>
          <p:cNvSpPr txBox="true"/>
          <p:nvPr/>
        </p:nvSpPr>
        <p:spPr>
          <a:xfrm rot="0">
            <a:off x="1028700" y="3471781"/>
            <a:ext cx="8454036" cy="16630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Recopilar y curar un conjunto de datos en español que incluya noticias auténticas y noticias falsas, asegurando la representación adecuada de diversos temas y estilos de escritura.</a:t>
            </a:r>
          </a:p>
        </p:txBody>
      </p:sp>
      <p:sp>
        <p:nvSpPr>
          <p:cNvPr name="TextBox 7" id="7"/>
          <p:cNvSpPr txBox="true"/>
          <p:nvPr/>
        </p:nvSpPr>
        <p:spPr>
          <a:xfrm rot="0">
            <a:off x="1028700" y="5599343"/>
            <a:ext cx="8454036" cy="8248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Configuración de hiperparámetros específicos del idioma y la tokenización adecuada.</a:t>
            </a:r>
          </a:p>
        </p:txBody>
      </p:sp>
      <p:sp>
        <p:nvSpPr>
          <p:cNvPr name="TextBox 8" id="8"/>
          <p:cNvSpPr txBox="true"/>
          <p:nvPr/>
        </p:nvSpPr>
        <p:spPr>
          <a:xfrm rot="0">
            <a:off x="1028700" y="6818546"/>
            <a:ext cx="8454036" cy="16630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Entrenar el modelo RoBERTa en el conjunto de datos en español utilizando técnicas de aprendizaje profundo, como el ajuste fino, con el objetivo de desarrollar un modelo de detección de fake news eficaz en español.</a:t>
            </a:r>
          </a:p>
        </p:txBody>
      </p:sp>
      <p:sp>
        <p:nvSpPr>
          <p:cNvPr name="TextBox 9" id="9"/>
          <p:cNvSpPr txBox="true"/>
          <p:nvPr/>
        </p:nvSpPr>
        <p:spPr>
          <a:xfrm rot="0">
            <a:off x="1028700" y="1939287"/>
            <a:ext cx="9310706" cy="952500"/>
          </a:xfrm>
          <a:prstGeom prst="rect">
            <a:avLst/>
          </a:prstGeom>
        </p:spPr>
        <p:txBody>
          <a:bodyPr anchor="t" rtlCol="false" tIns="0" lIns="0" bIns="0" rIns="0">
            <a:spAutoFit/>
          </a:bodyPr>
          <a:lstStyle/>
          <a:p>
            <a:pPr>
              <a:lnSpc>
                <a:spcPts val="7560"/>
              </a:lnSpc>
            </a:pPr>
            <a:r>
              <a:rPr lang="en-US" sz="6300">
                <a:solidFill>
                  <a:srgbClr val="01003B"/>
                </a:solidFill>
                <a:latin typeface="Be Vietnam Ultra-Bold"/>
              </a:rPr>
              <a:t>OBJETIVOS ESPECÍFICOS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3904">
            <a:off x="-729481" y="6429334"/>
            <a:ext cx="9557281" cy="7715332"/>
          </a:xfrm>
          <a:custGeom>
            <a:avLst/>
            <a:gdLst/>
            <a:ahLst/>
            <a:cxnLst/>
            <a:rect r="r" b="b" t="t" l="l"/>
            <a:pathLst>
              <a:path h="7715332" w="9557281">
                <a:moveTo>
                  <a:pt x="0" y="0"/>
                </a:moveTo>
                <a:lnTo>
                  <a:pt x="9557280" y="0"/>
                </a:lnTo>
                <a:lnTo>
                  <a:pt x="9557280" y="7715332"/>
                </a:lnTo>
                <a:lnTo>
                  <a:pt x="0" y="7715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4453080"/>
            <a:ext cx="6628937" cy="1076325"/>
          </a:xfrm>
          <a:prstGeom prst="rect">
            <a:avLst/>
          </a:prstGeom>
        </p:spPr>
        <p:txBody>
          <a:bodyPr anchor="t" rtlCol="false" tIns="0" lIns="0" bIns="0" rIns="0">
            <a:spAutoFit/>
          </a:bodyPr>
          <a:lstStyle/>
          <a:p>
            <a:pPr>
              <a:lnSpc>
                <a:spcPts val="8400"/>
              </a:lnSpc>
            </a:pPr>
            <a:r>
              <a:rPr lang="en-US" sz="7000">
                <a:solidFill>
                  <a:srgbClr val="F8F8F8"/>
                </a:solidFill>
                <a:latin typeface="Be Vietnam Ultra-Bold"/>
              </a:rPr>
              <a:t>PLAN DETALLE</a:t>
            </a:r>
          </a:p>
        </p:txBody>
      </p:sp>
      <p:sp>
        <p:nvSpPr>
          <p:cNvPr name="Freeform 5" id="5"/>
          <p:cNvSpPr/>
          <p:nvPr/>
        </p:nvSpPr>
        <p:spPr>
          <a:xfrm flipH="false" flipV="false" rot="2159446">
            <a:off x="12714352" y="-2614882"/>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857680" y="539337"/>
            <a:ext cx="3903162" cy="489363"/>
            <a:chOff x="0" y="0"/>
            <a:chExt cx="5204217" cy="652485"/>
          </a:xfrm>
        </p:grpSpPr>
        <p:sp>
          <p:nvSpPr>
            <p:cNvPr name="TextBox 7" id="7"/>
            <p:cNvSpPr txBox="true"/>
            <p:nvPr/>
          </p:nvSpPr>
          <p:spPr>
            <a:xfrm rot="0">
              <a:off x="877820" y="65066"/>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F8F8F8"/>
                  </a:solidFill>
                  <a:latin typeface="IBM Plex Sans Bold"/>
                </a:rPr>
                <a:t>CRACK THE CODE</a:t>
              </a:r>
            </a:p>
          </p:txBody>
        </p:sp>
        <p:sp>
          <p:nvSpPr>
            <p:cNvPr name="Freeform 8" id="8"/>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5200982" y="1123658"/>
            <a:ext cx="2464054" cy="1002783"/>
            <a:chOff x="0" y="0"/>
            <a:chExt cx="989506" cy="402694"/>
          </a:xfrm>
        </p:grpSpPr>
        <p:sp>
          <p:nvSpPr>
            <p:cNvPr name="Freeform 3" id="3"/>
            <p:cNvSpPr/>
            <p:nvPr/>
          </p:nvSpPr>
          <p:spPr>
            <a:xfrm flipH="false" flipV="false" rot="0">
              <a:off x="0" y="0"/>
              <a:ext cx="989506" cy="402694"/>
            </a:xfrm>
            <a:custGeom>
              <a:avLst/>
              <a:gdLst/>
              <a:ahLst/>
              <a:cxnLst/>
              <a:rect r="r" b="b" t="t" l="l"/>
              <a:pathLst>
                <a:path h="402694" w="989506">
                  <a:moveTo>
                    <a:pt x="125678" y="0"/>
                  </a:moveTo>
                  <a:lnTo>
                    <a:pt x="863828" y="0"/>
                  </a:lnTo>
                  <a:cubicBezTo>
                    <a:pt x="933238" y="0"/>
                    <a:pt x="989506" y="56268"/>
                    <a:pt x="989506" y="125678"/>
                  </a:cubicBezTo>
                  <a:lnTo>
                    <a:pt x="989506" y="277016"/>
                  </a:lnTo>
                  <a:cubicBezTo>
                    <a:pt x="989506" y="346426"/>
                    <a:pt x="933238" y="402694"/>
                    <a:pt x="863828" y="402694"/>
                  </a:cubicBezTo>
                  <a:lnTo>
                    <a:pt x="125678" y="402694"/>
                  </a:lnTo>
                  <a:cubicBezTo>
                    <a:pt x="56268" y="402694"/>
                    <a:pt x="0" y="346426"/>
                    <a:pt x="0" y="277016"/>
                  </a:cubicBezTo>
                  <a:lnTo>
                    <a:pt x="0" y="125678"/>
                  </a:lnTo>
                  <a:cubicBezTo>
                    <a:pt x="0" y="56268"/>
                    <a:pt x="56268" y="0"/>
                    <a:pt x="125678" y="0"/>
                  </a:cubicBezTo>
                  <a:close/>
                </a:path>
              </a:pathLst>
            </a:custGeom>
            <a:solidFill>
              <a:srgbClr val="FF007E"/>
            </a:solidFill>
          </p:spPr>
        </p:sp>
        <p:sp>
          <p:nvSpPr>
            <p:cNvPr name="TextBox 4" id="4"/>
            <p:cNvSpPr txBox="true"/>
            <p:nvPr/>
          </p:nvSpPr>
          <p:spPr>
            <a:xfrm>
              <a:off x="0" y="-57150"/>
              <a:ext cx="989506" cy="459844"/>
            </a:xfrm>
            <a:prstGeom prst="rect">
              <a:avLst/>
            </a:prstGeom>
          </p:spPr>
          <p:txBody>
            <a:bodyPr anchor="ctr" rtlCol="false" tIns="50800" lIns="50800" bIns="50800" rIns="50800"/>
            <a:lstStyle/>
            <a:p>
              <a:pPr algn="ctr">
                <a:lnSpc>
                  <a:spcPts val="4200"/>
                </a:lnSpc>
              </a:pPr>
              <a:r>
                <a:rPr lang="en-US" sz="3000">
                  <a:solidFill>
                    <a:srgbClr val="F8F8F8"/>
                  </a:solidFill>
                  <a:latin typeface="IBM Plex Sans Bold"/>
                </a:rPr>
                <a:t>Mapeo y ETL</a:t>
              </a:r>
            </a:p>
          </p:txBody>
        </p:sp>
      </p:grpSp>
      <p:grpSp>
        <p:nvGrpSpPr>
          <p:cNvPr name="Group 5" id="5"/>
          <p:cNvGrpSpPr/>
          <p:nvPr/>
        </p:nvGrpSpPr>
        <p:grpSpPr>
          <a:xfrm rot="0">
            <a:off x="7921700" y="1123658"/>
            <a:ext cx="2451560" cy="1002783"/>
            <a:chOff x="0" y="0"/>
            <a:chExt cx="984489" cy="402694"/>
          </a:xfrm>
        </p:grpSpPr>
        <p:sp>
          <p:nvSpPr>
            <p:cNvPr name="Freeform 6" id="6"/>
            <p:cNvSpPr/>
            <p:nvPr/>
          </p:nvSpPr>
          <p:spPr>
            <a:xfrm flipH="false" flipV="false" rot="0">
              <a:off x="0" y="0"/>
              <a:ext cx="984489" cy="402694"/>
            </a:xfrm>
            <a:custGeom>
              <a:avLst/>
              <a:gdLst/>
              <a:ahLst/>
              <a:cxnLst/>
              <a:rect r="r" b="b" t="t" l="l"/>
              <a:pathLst>
                <a:path h="402694" w="984489">
                  <a:moveTo>
                    <a:pt x="126318" y="0"/>
                  </a:moveTo>
                  <a:lnTo>
                    <a:pt x="858170" y="0"/>
                  </a:lnTo>
                  <a:cubicBezTo>
                    <a:pt x="891672" y="0"/>
                    <a:pt x="923802" y="13308"/>
                    <a:pt x="947491" y="36998"/>
                  </a:cubicBezTo>
                  <a:cubicBezTo>
                    <a:pt x="971180" y="60687"/>
                    <a:pt x="984489" y="92817"/>
                    <a:pt x="984489" y="126318"/>
                  </a:cubicBezTo>
                  <a:lnTo>
                    <a:pt x="984489" y="276376"/>
                  </a:lnTo>
                  <a:cubicBezTo>
                    <a:pt x="984489" y="309877"/>
                    <a:pt x="971180" y="342007"/>
                    <a:pt x="947491" y="365696"/>
                  </a:cubicBezTo>
                  <a:cubicBezTo>
                    <a:pt x="923802" y="389386"/>
                    <a:pt x="891672" y="402694"/>
                    <a:pt x="858170" y="402694"/>
                  </a:cubicBezTo>
                  <a:lnTo>
                    <a:pt x="126318" y="402694"/>
                  </a:lnTo>
                  <a:cubicBezTo>
                    <a:pt x="92817" y="402694"/>
                    <a:pt x="60687" y="389386"/>
                    <a:pt x="36998" y="365696"/>
                  </a:cubicBezTo>
                  <a:cubicBezTo>
                    <a:pt x="13308" y="342007"/>
                    <a:pt x="0" y="309877"/>
                    <a:pt x="0" y="276376"/>
                  </a:cubicBezTo>
                  <a:lnTo>
                    <a:pt x="0" y="126318"/>
                  </a:lnTo>
                  <a:cubicBezTo>
                    <a:pt x="0" y="92817"/>
                    <a:pt x="13308" y="60687"/>
                    <a:pt x="36998" y="36998"/>
                  </a:cubicBezTo>
                  <a:cubicBezTo>
                    <a:pt x="60687" y="13308"/>
                    <a:pt x="92817" y="0"/>
                    <a:pt x="126318" y="0"/>
                  </a:cubicBezTo>
                  <a:close/>
                </a:path>
              </a:pathLst>
            </a:custGeom>
            <a:solidFill>
              <a:srgbClr val="2667FF"/>
            </a:solidFill>
          </p:spPr>
        </p:sp>
        <p:sp>
          <p:nvSpPr>
            <p:cNvPr name="TextBox 7" id="7"/>
            <p:cNvSpPr txBox="true"/>
            <p:nvPr/>
          </p:nvSpPr>
          <p:spPr>
            <a:xfrm>
              <a:off x="0" y="-57150"/>
              <a:ext cx="984489" cy="459844"/>
            </a:xfrm>
            <a:prstGeom prst="rect">
              <a:avLst/>
            </a:prstGeom>
          </p:spPr>
          <p:txBody>
            <a:bodyPr anchor="ctr" rtlCol="false" tIns="50800" lIns="50800" bIns="50800" rIns="50800"/>
            <a:lstStyle/>
            <a:p>
              <a:pPr algn="ctr">
                <a:lnSpc>
                  <a:spcPts val="4200"/>
                </a:lnSpc>
              </a:pPr>
              <a:r>
                <a:rPr lang="en-US" sz="3000">
                  <a:solidFill>
                    <a:srgbClr val="F8F8F8"/>
                  </a:solidFill>
                  <a:latin typeface="IBM Plex Sans Bold"/>
                </a:rPr>
                <a:t>ENTRENAR</a:t>
              </a:r>
            </a:p>
          </p:txBody>
        </p:sp>
      </p:grpSp>
      <p:grpSp>
        <p:nvGrpSpPr>
          <p:cNvPr name="Group 8" id="8"/>
          <p:cNvGrpSpPr/>
          <p:nvPr/>
        </p:nvGrpSpPr>
        <p:grpSpPr>
          <a:xfrm rot="0">
            <a:off x="13491051" y="1123658"/>
            <a:ext cx="2444673" cy="1007482"/>
            <a:chOff x="0" y="0"/>
            <a:chExt cx="981723" cy="404581"/>
          </a:xfrm>
        </p:grpSpPr>
        <p:sp>
          <p:nvSpPr>
            <p:cNvPr name="Freeform 9" id="9"/>
            <p:cNvSpPr/>
            <p:nvPr/>
          </p:nvSpPr>
          <p:spPr>
            <a:xfrm flipH="false" flipV="false" rot="0">
              <a:off x="0" y="0"/>
              <a:ext cx="981723" cy="404581"/>
            </a:xfrm>
            <a:custGeom>
              <a:avLst/>
              <a:gdLst/>
              <a:ahLst/>
              <a:cxnLst/>
              <a:rect r="r" b="b" t="t" l="l"/>
              <a:pathLst>
                <a:path h="404581" w="981723">
                  <a:moveTo>
                    <a:pt x="126674" y="0"/>
                  </a:moveTo>
                  <a:lnTo>
                    <a:pt x="855049" y="0"/>
                  </a:lnTo>
                  <a:cubicBezTo>
                    <a:pt x="925009" y="0"/>
                    <a:pt x="981723" y="56714"/>
                    <a:pt x="981723" y="126674"/>
                  </a:cubicBezTo>
                  <a:lnTo>
                    <a:pt x="981723" y="277907"/>
                  </a:lnTo>
                  <a:cubicBezTo>
                    <a:pt x="981723" y="311503"/>
                    <a:pt x="968377" y="343723"/>
                    <a:pt x="944621" y="367479"/>
                  </a:cubicBezTo>
                  <a:cubicBezTo>
                    <a:pt x="920865" y="391235"/>
                    <a:pt x="888645" y="404581"/>
                    <a:pt x="855049" y="404581"/>
                  </a:cubicBezTo>
                  <a:lnTo>
                    <a:pt x="126674" y="404581"/>
                  </a:lnTo>
                  <a:cubicBezTo>
                    <a:pt x="93078" y="404581"/>
                    <a:pt x="60858" y="391235"/>
                    <a:pt x="37102" y="367479"/>
                  </a:cubicBezTo>
                  <a:cubicBezTo>
                    <a:pt x="13346" y="343723"/>
                    <a:pt x="0" y="311503"/>
                    <a:pt x="0" y="277907"/>
                  </a:cubicBezTo>
                  <a:lnTo>
                    <a:pt x="0" y="126674"/>
                  </a:lnTo>
                  <a:cubicBezTo>
                    <a:pt x="0" y="93078"/>
                    <a:pt x="13346" y="60858"/>
                    <a:pt x="37102" y="37102"/>
                  </a:cubicBezTo>
                  <a:cubicBezTo>
                    <a:pt x="60858" y="13346"/>
                    <a:pt x="93078" y="0"/>
                    <a:pt x="126674" y="0"/>
                  </a:cubicBezTo>
                  <a:close/>
                </a:path>
              </a:pathLst>
            </a:custGeom>
            <a:solidFill>
              <a:srgbClr val="2667FF"/>
            </a:solidFill>
          </p:spPr>
        </p:sp>
        <p:sp>
          <p:nvSpPr>
            <p:cNvPr name="TextBox 10" id="10"/>
            <p:cNvSpPr txBox="true"/>
            <p:nvPr/>
          </p:nvSpPr>
          <p:spPr>
            <a:xfrm>
              <a:off x="0" y="-57150"/>
              <a:ext cx="981723" cy="461731"/>
            </a:xfrm>
            <a:prstGeom prst="rect">
              <a:avLst/>
            </a:prstGeom>
          </p:spPr>
          <p:txBody>
            <a:bodyPr anchor="ctr" rtlCol="false" tIns="50800" lIns="50800" bIns="50800" rIns="50800"/>
            <a:lstStyle/>
            <a:p>
              <a:pPr algn="ctr">
                <a:lnSpc>
                  <a:spcPts val="4200"/>
                </a:lnSpc>
              </a:pPr>
              <a:r>
                <a:rPr lang="en-US" sz="3000">
                  <a:solidFill>
                    <a:srgbClr val="F8F8F8"/>
                  </a:solidFill>
                  <a:latin typeface="IBM Plex Sans Bold"/>
                </a:rPr>
                <a:t>DESPLEGAR</a:t>
              </a:r>
            </a:p>
          </p:txBody>
        </p:sp>
      </p:grpSp>
      <p:grpSp>
        <p:nvGrpSpPr>
          <p:cNvPr name="Group 11" id="11"/>
          <p:cNvGrpSpPr/>
          <p:nvPr/>
        </p:nvGrpSpPr>
        <p:grpSpPr>
          <a:xfrm rot="0">
            <a:off x="10630436" y="1123658"/>
            <a:ext cx="2441515" cy="1004090"/>
            <a:chOff x="0" y="0"/>
            <a:chExt cx="980455" cy="403219"/>
          </a:xfrm>
        </p:grpSpPr>
        <p:sp>
          <p:nvSpPr>
            <p:cNvPr name="Freeform 12" id="12"/>
            <p:cNvSpPr/>
            <p:nvPr/>
          </p:nvSpPr>
          <p:spPr>
            <a:xfrm flipH="false" flipV="false" rot="0">
              <a:off x="0" y="0"/>
              <a:ext cx="980455" cy="403219"/>
            </a:xfrm>
            <a:custGeom>
              <a:avLst/>
              <a:gdLst/>
              <a:ahLst/>
              <a:cxnLst/>
              <a:rect r="r" b="b" t="t" l="l"/>
              <a:pathLst>
                <a:path h="403219" w="980455">
                  <a:moveTo>
                    <a:pt x="126838" y="0"/>
                  </a:moveTo>
                  <a:lnTo>
                    <a:pt x="853617" y="0"/>
                  </a:lnTo>
                  <a:cubicBezTo>
                    <a:pt x="887256" y="0"/>
                    <a:pt x="919518" y="13363"/>
                    <a:pt x="943305" y="37150"/>
                  </a:cubicBezTo>
                  <a:cubicBezTo>
                    <a:pt x="967091" y="60937"/>
                    <a:pt x="980455" y="93198"/>
                    <a:pt x="980455" y="126838"/>
                  </a:cubicBezTo>
                  <a:lnTo>
                    <a:pt x="980455" y="276381"/>
                  </a:lnTo>
                  <a:cubicBezTo>
                    <a:pt x="980455" y="346431"/>
                    <a:pt x="923667" y="403219"/>
                    <a:pt x="853617" y="403219"/>
                  </a:cubicBezTo>
                  <a:lnTo>
                    <a:pt x="126838" y="403219"/>
                  </a:lnTo>
                  <a:cubicBezTo>
                    <a:pt x="56787" y="403219"/>
                    <a:pt x="0" y="346431"/>
                    <a:pt x="0" y="276381"/>
                  </a:cubicBezTo>
                  <a:lnTo>
                    <a:pt x="0" y="126838"/>
                  </a:lnTo>
                  <a:cubicBezTo>
                    <a:pt x="0" y="56787"/>
                    <a:pt x="56787" y="0"/>
                    <a:pt x="126838" y="0"/>
                  </a:cubicBezTo>
                  <a:close/>
                </a:path>
              </a:pathLst>
            </a:custGeom>
            <a:solidFill>
              <a:srgbClr val="FF007E"/>
            </a:solidFill>
          </p:spPr>
        </p:sp>
        <p:sp>
          <p:nvSpPr>
            <p:cNvPr name="TextBox 13" id="13"/>
            <p:cNvSpPr txBox="true"/>
            <p:nvPr/>
          </p:nvSpPr>
          <p:spPr>
            <a:xfrm>
              <a:off x="0" y="-57150"/>
              <a:ext cx="980455" cy="460369"/>
            </a:xfrm>
            <a:prstGeom prst="rect">
              <a:avLst/>
            </a:prstGeom>
          </p:spPr>
          <p:txBody>
            <a:bodyPr anchor="ctr" rtlCol="false" tIns="50800" lIns="50800" bIns="50800" rIns="50800"/>
            <a:lstStyle/>
            <a:p>
              <a:pPr algn="ctr">
                <a:lnSpc>
                  <a:spcPts val="4200"/>
                </a:lnSpc>
              </a:pPr>
              <a:r>
                <a:rPr lang="en-US" sz="3000">
                  <a:solidFill>
                    <a:srgbClr val="F8F8F8"/>
                  </a:solidFill>
                  <a:latin typeface="IBM Plex Sans Bold"/>
                </a:rPr>
                <a:t>EVALUAR</a:t>
              </a:r>
            </a:p>
          </p:txBody>
        </p:sp>
      </p:grpSp>
      <p:sp>
        <p:nvSpPr>
          <p:cNvPr name="AutoShape 14" id="14"/>
          <p:cNvSpPr/>
          <p:nvPr/>
        </p:nvSpPr>
        <p:spPr>
          <a:xfrm>
            <a:off x="6433009" y="2126441"/>
            <a:ext cx="0" cy="1474299"/>
          </a:xfrm>
          <a:prstGeom prst="line">
            <a:avLst/>
          </a:prstGeom>
          <a:ln cap="flat" w="9525">
            <a:solidFill>
              <a:srgbClr val="01003B"/>
            </a:solidFill>
            <a:prstDash val="solid"/>
            <a:headEnd type="none" len="sm" w="sm"/>
            <a:tailEnd type="none" len="sm" w="sm"/>
          </a:ln>
        </p:spPr>
      </p:sp>
      <p:sp>
        <p:nvSpPr>
          <p:cNvPr name="AutoShape 15" id="15"/>
          <p:cNvSpPr/>
          <p:nvPr/>
        </p:nvSpPr>
        <p:spPr>
          <a:xfrm flipH="true">
            <a:off x="9144181" y="2126441"/>
            <a:ext cx="3299" cy="1474299"/>
          </a:xfrm>
          <a:prstGeom prst="line">
            <a:avLst/>
          </a:prstGeom>
          <a:ln cap="flat" w="9525">
            <a:solidFill>
              <a:srgbClr val="01003B"/>
            </a:solidFill>
            <a:prstDash val="solid"/>
            <a:headEnd type="none" len="sm" w="sm"/>
            <a:tailEnd type="none" len="sm" w="sm"/>
          </a:ln>
        </p:spPr>
      </p:sp>
      <p:sp>
        <p:nvSpPr>
          <p:cNvPr name="AutoShape 16" id="16"/>
          <p:cNvSpPr/>
          <p:nvPr/>
        </p:nvSpPr>
        <p:spPr>
          <a:xfrm>
            <a:off x="11851193" y="2127747"/>
            <a:ext cx="9525" cy="1473034"/>
          </a:xfrm>
          <a:prstGeom prst="line">
            <a:avLst/>
          </a:prstGeom>
          <a:ln cap="flat" w="9525">
            <a:solidFill>
              <a:srgbClr val="01003B"/>
            </a:solidFill>
            <a:prstDash val="solid"/>
            <a:headEnd type="none" len="sm" w="sm"/>
            <a:tailEnd type="none" len="sm" w="sm"/>
          </a:ln>
        </p:spPr>
      </p:sp>
      <p:sp>
        <p:nvSpPr>
          <p:cNvPr name="TextBox 17" id="17"/>
          <p:cNvSpPr txBox="true"/>
          <p:nvPr/>
        </p:nvSpPr>
        <p:spPr>
          <a:xfrm rot="0">
            <a:off x="4783904" y="3657930"/>
            <a:ext cx="3137796" cy="3578859"/>
          </a:xfrm>
          <a:prstGeom prst="rect">
            <a:avLst/>
          </a:prstGeom>
        </p:spPr>
        <p:txBody>
          <a:bodyPr anchor="t" rtlCol="false" tIns="0" lIns="0" bIns="0" rIns="0">
            <a:spAutoFit/>
          </a:bodyPr>
          <a:lstStyle/>
          <a:p>
            <a:pPr marL="345444" indent="-172722" lvl="1">
              <a:lnSpc>
                <a:spcPts val="2240"/>
              </a:lnSpc>
              <a:buFont typeface="Arial"/>
              <a:buChar char="•"/>
            </a:pPr>
            <a:r>
              <a:rPr lang="en-US" sz="1600">
                <a:solidFill>
                  <a:srgbClr val="01003B"/>
                </a:solidFill>
                <a:latin typeface="IBM Plex Sans"/>
              </a:rPr>
              <a:t>Obtener datos desde diversas fuentes, como bases de datos, archivos, o servicios web.</a:t>
            </a:r>
          </a:p>
          <a:p>
            <a:pPr marL="345444" indent="-172722" lvl="1">
              <a:lnSpc>
                <a:spcPts val="2240"/>
              </a:lnSpc>
              <a:buFont typeface="Arial"/>
              <a:buChar char="•"/>
            </a:pPr>
            <a:r>
              <a:rPr lang="en-US" sz="1600">
                <a:solidFill>
                  <a:srgbClr val="01003B"/>
                </a:solidFill>
                <a:latin typeface="IBM Plex Sans"/>
              </a:rPr>
              <a:t> Limpiar, estructurar y enriquecer los datos para que sean coherentes y útiles.</a:t>
            </a:r>
          </a:p>
          <a:p>
            <a:pPr marL="345444" indent="-172722" lvl="1">
              <a:lnSpc>
                <a:spcPts val="2240"/>
              </a:lnSpc>
              <a:buFont typeface="Arial"/>
              <a:buChar char="•"/>
            </a:pPr>
            <a:r>
              <a:rPr lang="en-US" sz="1600">
                <a:solidFill>
                  <a:srgbClr val="01003B"/>
                </a:solidFill>
                <a:latin typeface="IBM Plex Sans"/>
              </a:rPr>
              <a:t> Insertar los datos transformados en una base de datos o almacén de datos de destino.</a:t>
            </a:r>
          </a:p>
          <a:p>
            <a:pPr marL="345444" indent="-172722" lvl="1">
              <a:lnSpc>
                <a:spcPts val="2240"/>
              </a:lnSpc>
              <a:buFont typeface="Arial"/>
              <a:buChar char="•"/>
            </a:pPr>
            <a:r>
              <a:rPr lang="en-US" sz="1600">
                <a:solidFill>
                  <a:srgbClr val="01003B"/>
                </a:solidFill>
                <a:latin typeface="IBM Plex Sans"/>
              </a:rPr>
              <a:t>Asegurarse de que los datos cargados sean precisos y coherentes.</a:t>
            </a:r>
          </a:p>
        </p:txBody>
      </p:sp>
      <p:sp>
        <p:nvSpPr>
          <p:cNvPr name="TextBox 18" id="18"/>
          <p:cNvSpPr txBox="true"/>
          <p:nvPr/>
        </p:nvSpPr>
        <p:spPr>
          <a:xfrm rot="0">
            <a:off x="8074100" y="3657930"/>
            <a:ext cx="2556335" cy="4407534"/>
          </a:xfrm>
          <a:prstGeom prst="rect">
            <a:avLst/>
          </a:prstGeom>
        </p:spPr>
        <p:txBody>
          <a:bodyPr anchor="t" rtlCol="false" tIns="0" lIns="0" bIns="0" rIns="0">
            <a:spAutoFit/>
          </a:bodyPr>
          <a:lstStyle/>
          <a:p>
            <a:pPr marL="345444" indent="-172722" lvl="1">
              <a:lnSpc>
                <a:spcPts val="2240"/>
              </a:lnSpc>
              <a:buFont typeface="Arial"/>
              <a:buChar char="•"/>
            </a:pPr>
            <a:r>
              <a:rPr lang="en-US" sz="1600">
                <a:solidFill>
                  <a:srgbClr val="01003B"/>
                </a:solidFill>
                <a:latin typeface="IBM Plex Sans"/>
              </a:rPr>
              <a:t> Separar los datos en conjuntos de entrenamiento, validación y prueba para evaluar el rendimiento del modelo.</a:t>
            </a:r>
          </a:p>
          <a:p>
            <a:pPr marL="345444" indent="-172722" lvl="1">
              <a:lnSpc>
                <a:spcPts val="2240"/>
              </a:lnSpc>
              <a:buFont typeface="Arial"/>
              <a:buChar char="•"/>
            </a:pPr>
            <a:r>
              <a:rPr lang="en-US" sz="1600">
                <a:solidFill>
                  <a:srgbClr val="01003B"/>
                </a:solidFill>
                <a:latin typeface="IBM Plex Sans"/>
              </a:rPr>
              <a:t>Alimentar el modelo con los datos de entrenamiento y ajustar sus parámetros para minimizar la función de pérdida, lo que implica la iteración a través de los datos varias veces (épocas).</a:t>
            </a:r>
          </a:p>
        </p:txBody>
      </p:sp>
      <p:sp>
        <p:nvSpPr>
          <p:cNvPr name="TextBox 19" id="19"/>
          <p:cNvSpPr txBox="true"/>
          <p:nvPr/>
        </p:nvSpPr>
        <p:spPr>
          <a:xfrm rot="0">
            <a:off x="10782836" y="3572165"/>
            <a:ext cx="2850489" cy="2750184"/>
          </a:xfrm>
          <a:prstGeom prst="rect">
            <a:avLst/>
          </a:prstGeom>
        </p:spPr>
        <p:txBody>
          <a:bodyPr anchor="t" rtlCol="false" tIns="0" lIns="0" bIns="0" rIns="0">
            <a:spAutoFit/>
          </a:bodyPr>
          <a:lstStyle/>
          <a:p>
            <a:pPr marL="345444" indent="-172722" lvl="1">
              <a:lnSpc>
                <a:spcPts val="2240"/>
              </a:lnSpc>
              <a:buFont typeface="Arial"/>
              <a:buChar char="•"/>
            </a:pPr>
            <a:r>
              <a:rPr lang="en-US" sz="1600">
                <a:solidFill>
                  <a:srgbClr val="01003B"/>
                </a:solidFill>
                <a:latin typeface="IBM Plex Sans"/>
              </a:rPr>
              <a:t>Evaluar el rendimiento del modelo en el conjunto de validación para ajustar hiperparámetros y evitar el sobreajuste.</a:t>
            </a:r>
          </a:p>
          <a:p>
            <a:pPr marL="345444" indent="-172722" lvl="1">
              <a:lnSpc>
                <a:spcPts val="2240"/>
              </a:lnSpc>
              <a:buFont typeface="Arial"/>
              <a:buChar char="•"/>
            </a:pPr>
            <a:r>
              <a:rPr lang="en-US" sz="1600">
                <a:solidFill>
                  <a:srgbClr val="01003B"/>
                </a:solidFill>
                <a:latin typeface="IBM Plex Sans"/>
              </a:rPr>
              <a:t>Evaluar el rendimiento del modelo en el conjunto de validación para ajustar hiperparámetros y evitar el sobreajuste.</a:t>
            </a:r>
          </a:p>
        </p:txBody>
      </p:sp>
      <p:sp>
        <p:nvSpPr>
          <p:cNvPr name="TextBox 20" id="20"/>
          <p:cNvSpPr txBox="true"/>
          <p:nvPr/>
        </p:nvSpPr>
        <p:spPr>
          <a:xfrm rot="0">
            <a:off x="13785724" y="3572165"/>
            <a:ext cx="2173612" cy="1369059"/>
          </a:xfrm>
          <a:prstGeom prst="rect">
            <a:avLst/>
          </a:prstGeom>
        </p:spPr>
        <p:txBody>
          <a:bodyPr anchor="t" rtlCol="false" tIns="0" lIns="0" bIns="0" rIns="0">
            <a:spAutoFit/>
          </a:bodyPr>
          <a:lstStyle/>
          <a:p>
            <a:pPr marL="345444" indent="-172722" lvl="1">
              <a:lnSpc>
                <a:spcPts val="2240"/>
              </a:lnSpc>
              <a:buFont typeface="Arial"/>
              <a:buChar char="•"/>
            </a:pPr>
            <a:r>
              <a:rPr lang="en-US" sz="1600">
                <a:solidFill>
                  <a:srgbClr val="01003B"/>
                </a:solidFill>
                <a:latin typeface="IBM Plex Sans"/>
              </a:rPr>
              <a:t>Desplegar el modelo entrenado en una aplicación o sistema para su uso práctico.</a:t>
            </a:r>
          </a:p>
        </p:txBody>
      </p:sp>
      <p:sp>
        <p:nvSpPr>
          <p:cNvPr name="AutoShape 21" id="21"/>
          <p:cNvSpPr/>
          <p:nvPr/>
        </p:nvSpPr>
        <p:spPr>
          <a:xfrm flipH="true">
            <a:off x="14713387" y="2131140"/>
            <a:ext cx="0" cy="1469641"/>
          </a:xfrm>
          <a:prstGeom prst="line">
            <a:avLst/>
          </a:prstGeom>
          <a:ln cap="flat" w="9525">
            <a:solidFill>
              <a:srgbClr val="01003B"/>
            </a:solidFill>
            <a:prstDash val="solid"/>
            <a:headEnd type="none" len="sm" w="sm"/>
            <a:tailEnd type="none" len="sm" w="sm"/>
          </a:ln>
        </p:spPr>
      </p:sp>
      <p:grpSp>
        <p:nvGrpSpPr>
          <p:cNvPr name="Group 22" id="22"/>
          <p:cNvGrpSpPr/>
          <p:nvPr/>
        </p:nvGrpSpPr>
        <p:grpSpPr>
          <a:xfrm rot="0">
            <a:off x="857680" y="2771003"/>
            <a:ext cx="3926225" cy="3510197"/>
            <a:chOff x="0" y="0"/>
            <a:chExt cx="5234967" cy="4680263"/>
          </a:xfrm>
        </p:grpSpPr>
        <p:sp>
          <p:nvSpPr>
            <p:cNvPr name="TextBox 23" id="23"/>
            <p:cNvSpPr txBox="true"/>
            <p:nvPr/>
          </p:nvSpPr>
          <p:spPr>
            <a:xfrm rot="0">
              <a:off x="0" y="-9525"/>
              <a:ext cx="5234967" cy="2854325"/>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PLAN Y DETALLE</a:t>
              </a:r>
            </a:p>
          </p:txBody>
        </p:sp>
        <p:sp>
          <p:nvSpPr>
            <p:cNvPr name="TextBox 24" id="24"/>
            <p:cNvSpPr txBox="true"/>
            <p:nvPr/>
          </p:nvSpPr>
          <p:spPr>
            <a:xfrm rot="0">
              <a:off x="0" y="3397140"/>
              <a:ext cx="4740000" cy="1283123"/>
            </a:xfrm>
            <a:prstGeom prst="rect">
              <a:avLst/>
            </a:prstGeom>
          </p:spPr>
          <p:txBody>
            <a:bodyPr anchor="t" rtlCol="false" tIns="0" lIns="0" bIns="0" rIns="0">
              <a:spAutoFit/>
            </a:bodyPr>
            <a:lstStyle/>
            <a:p>
              <a:pPr algn="l">
                <a:lnSpc>
                  <a:spcPts val="3920"/>
                </a:lnSpc>
              </a:pPr>
              <a:r>
                <a:rPr lang="en-US" sz="2800">
                  <a:solidFill>
                    <a:srgbClr val="01003B"/>
                  </a:solidFill>
                  <a:latin typeface="IBM Plex Sans"/>
                </a:rPr>
                <a:t>Actividades a desarrollar</a:t>
              </a:r>
            </a:p>
          </p:txBody>
        </p:sp>
      </p:grpSp>
      <p:grpSp>
        <p:nvGrpSpPr>
          <p:cNvPr name="Group 25" id="25"/>
          <p:cNvGrpSpPr/>
          <p:nvPr/>
        </p:nvGrpSpPr>
        <p:grpSpPr>
          <a:xfrm rot="0">
            <a:off x="857680" y="539337"/>
            <a:ext cx="3903162" cy="489363"/>
            <a:chOff x="0" y="0"/>
            <a:chExt cx="5204217" cy="652485"/>
          </a:xfrm>
        </p:grpSpPr>
        <p:sp>
          <p:nvSpPr>
            <p:cNvPr name="TextBox 26" id="26"/>
            <p:cNvSpPr txBox="true"/>
            <p:nvPr/>
          </p:nvSpPr>
          <p:spPr>
            <a:xfrm rot="0">
              <a:off x="877820" y="65066"/>
              <a:ext cx="4326396" cy="484253"/>
            </a:xfrm>
            <a:prstGeom prst="rect">
              <a:avLst/>
            </a:prstGeom>
          </p:spPr>
          <p:txBody>
            <a:bodyPr anchor="t" rtlCol="false" tIns="0" lIns="0" bIns="0" rIns="0">
              <a:spAutoFit/>
            </a:bodyPr>
            <a:lstStyle/>
            <a:p>
              <a:pPr>
                <a:lnSpc>
                  <a:spcPts val="3081"/>
                </a:lnSpc>
                <a:spcBef>
                  <a:spcPct val="0"/>
                </a:spcBef>
              </a:pPr>
              <a:r>
                <a:rPr lang="en-US" sz="2201">
                  <a:solidFill>
                    <a:srgbClr val="01003B"/>
                  </a:solidFill>
                  <a:latin typeface="IBM Plex Sans Bold"/>
                </a:rPr>
                <a:t>CRACK THE CODE</a:t>
              </a:r>
            </a:p>
          </p:txBody>
        </p:sp>
        <p:sp>
          <p:nvSpPr>
            <p:cNvPr name="Freeform 27" id="27"/>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28" id="28"/>
          <p:cNvSpPr/>
          <p:nvPr/>
        </p:nvSpPr>
        <p:spPr>
          <a:xfrm flipH="false" flipV="false" rot="-3268240">
            <a:off x="6615667" y="7335384"/>
            <a:ext cx="16867312" cy="6102900"/>
          </a:xfrm>
          <a:custGeom>
            <a:avLst/>
            <a:gdLst/>
            <a:ahLst/>
            <a:cxnLst/>
            <a:rect r="r" b="b" t="t" l="l"/>
            <a:pathLst>
              <a:path h="6102900" w="16867312">
                <a:moveTo>
                  <a:pt x="0" y="0"/>
                </a:moveTo>
                <a:lnTo>
                  <a:pt x="16867312" y="0"/>
                </a:lnTo>
                <a:lnTo>
                  <a:pt x="16867312" y="6102900"/>
                </a:lnTo>
                <a:lnTo>
                  <a:pt x="0" y="6102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DAFyZSXTY30</dc:identifier>
  <dcterms:modified xsi:type="dcterms:W3CDTF">2011-08-01T06:04:30Z</dcterms:modified>
  <cp:revision>1</cp:revision>
  <dc:title>te amo</dc:title>
</cp:coreProperties>
</file>